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6" r:id="rId2"/>
    <p:sldId id="327" r:id="rId3"/>
    <p:sldId id="379" r:id="rId4"/>
    <p:sldId id="429" r:id="rId5"/>
    <p:sldId id="430" r:id="rId6"/>
    <p:sldId id="361" r:id="rId7"/>
    <p:sldId id="328" r:id="rId8"/>
    <p:sldId id="329" r:id="rId9"/>
    <p:sldId id="362" r:id="rId10"/>
    <p:sldId id="330" r:id="rId11"/>
    <p:sldId id="375" r:id="rId12"/>
    <p:sldId id="393" r:id="rId13"/>
    <p:sldId id="331" r:id="rId14"/>
    <p:sldId id="376" r:id="rId15"/>
    <p:sldId id="391" r:id="rId16"/>
    <p:sldId id="388" r:id="rId17"/>
    <p:sldId id="332" r:id="rId18"/>
    <p:sldId id="431" r:id="rId19"/>
    <p:sldId id="432" r:id="rId20"/>
    <p:sldId id="433" r:id="rId21"/>
    <p:sldId id="340" r:id="rId22"/>
    <p:sldId id="378" r:id="rId23"/>
    <p:sldId id="377" r:id="rId24"/>
    <p:sldId id="341" r:id="rId25"/>
    <p:sldId id="342" r:id="rId26"/>
    <p:sldId id="423" r:id="rId27"/>
    <p:sldId id="424" r:id="rId28"/>
    <p:sldId id="425" r:id="rId29"/>
    <p:sldId id="426" r:id="rId30"/>
    <p:sldId id="427" r:id="rId31"/>
    <p:sldId id="428" r:id="rId32"/>
    <p:sldId id="422" r:id="rId33"/>
  </p:sldIdLst>
  <p:sldSz cx="9144000" cy="6858000" type="screen4x3"/>
  <p:notesSz cx="9777413" cy="6646863"/>
  <p:custDataLst>
    <p:tags r:id="rId36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4">
          <p15:clr>
            <a:srgbClr val="A4A3A4"/>
          </p15:clr>
        </p15:guide>
        <p15:guide id="2" pos="307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" initials="A" lastIdx="1" clrIdx="0"/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FFFE4"/>
    <a:srgbClr val="FFFFFF"/>
    <a:srgbClr val="FFFF00"/>
    <a:srgbClr val="66FFCC"/>
    <a:srgbClr val="33CCC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4547" autoAdjust="0"/>
  </p:normalViewPr>
  <p:slideViewPr>
    <p:cSldViewPr showGuides="1">
      <p:cViewPr varScale="1">
        <p:scale>
          <a:sx n="104" d="100"/>
          <a:sy n="104" d="100"/>
        </p:scale>
        <p:origin x="186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1296" y="-102"/>
      </p:cViewPr>
      <p:guideLst>
        <p:guide orient="horz" pos="2094"/>
        <p:guide pos="307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809875" y="112713"/>
            <a:ext cx="423703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spcBef>
                <a:spcPct val="0"/>
              </a:spcBef>
              <a:defRPr sz="1200" b="0">
                <a:ea typeface="楷体_GB2312" pitchFamily="49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电路与模拟电子技术基础</a:t>
            </a:r>
            <a:r>
              <a:rPr lang="en-US" altLang="zh-CN"/>
              <a:t>》</a:t>
            </a:r>
            <a:r>
              <a:rPr lang="zh-CN" altLang="en-US"/>
              <a:t>讲义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13488"/>
            <a:ext cx="4237038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spcBef>
                <a:spcPct val="0"/>
              </a:spcBef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8788" y="6313488"/>
            <a:ext cx="4237037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spcBef>
                <a:spcPct val="0"/>
              </a:spcBef>
              <a:defRPr sz="1200" b="0">
                <a:ea typeface="楷体_GB2312" pitchFamily="49" charset="-122"/>
              </a:defRPr>
            </a:lvl1pPr>
          </a:lstStyle>
          <a:p>
            <a:r>
              <a:rPr lang="zh-CN" altLang="en-US"/>
              <a:t>第四章</a:t>
            </a:r>
            <a:fld id="{0EA40011-B180-4A2B-84E7-57C625AF9AE1}" type="slidenum">
              <a:rPr lang="zh-CN" altLang="en-US">
                <a:ea typeface="宋体" panose="02010600030101010101" pitchFamily="2" charset="-122"/>
              </a:rPr>
              <a:t>‹#›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7038" cy="331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l">
              <a:spcBef>
                <a:spcPct val="0"/>
              </a:spcBef>
              <a:defRPr sz="1200" b="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38788" y="0"/>
            <a:ext cx="4237037" cy="331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Bef>
                <a:spcPct val="0"/>
              </a:spcBef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799954E-A0D8-4031-BD46-7C019CFE05DF}" type="datetimeFigureOut">
              <a:rPr lang="en-US"/>
              <a:t>9/25/2023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27388" y="498475"/>
            <a:ext cx="3322637" cy="2492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77900" y="3157538"/>
            <a:ext cx="7821613" cy="29908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313488"/>
            <a:ext cx="4237038" cy="331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l">
              <a:spcBef>
                <a:spcPct val="0"/>
              </a:spcBef>
              <a:defRPr sz="1200" b="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38788" y="6313488"/>
            <a:ext cx="4237037" cy="331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 b="0">
                <a:ea typeface="宋体" panose="02010600030101010101" pitchFamily="2" charset="-122"/>
              </a:defRPr>
            </a:lvl1pPr>
          </a:lstStyle>
          <a:p>
            <a:fld id="{91722CA3-F3F4-49C2-8EB8-99CF075253A6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22CA3-F3F4-49C2-8EB8-99CF075253A6}" type="slidenum">
              <a:rPr lang="zh-CN" altLang="en-US" smtClean="0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341438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3463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0965" name="Line 9"/>
          <p:cNvSpPr>
            <a:spLocks noChangeShapeType="1"/>
          </p:cNvSpPr>
          <p:nvPr userDrawn="1"/>
        </p:nvSpPr>
        <p:spPr bwMode="auto">
          <a:xfrm>
            <a:off x="1908175" y="2781300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F80C09-FC1F-46E9-B331-6A69AAD8EA5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52025E-2572-4D10-BBA7-0BE54B2EE57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F8573F-3038-49C5-AA19-D9DB7A3B1A6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E0F19A0-721E-4D24-BBD0-920300EF4F12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6858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858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15037295-1216-4611-990C-3B023F2A8D7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196975"/>
            <a:ext cx="3810000" cy="43307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4648200" y="119697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648200" y="3438525"/>
            <a:ext cx="3810000" cy="20891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32813" y="6597650"/>
            <a:ext cx="576262" cy="260350"/>
          </a:xfrm>
        </p:spPr>
        <p:txBody>
          <a:bodyPr/>
          <a:lstStyle>
            <a:lvl1pPr>
              <a:defRPr/>
            </a:lvl1pPr>
          </a:lstStyle>
          <a:p>
            <a:fld id="{D9FBCF0F-A877-4862-8F1B-66433C4B413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C1331C-881C-4AAD-8A54-72C98ABE152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24ADD9-863F-4D0B-8753-1E3A51A50B9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436C9B-9BB9-4E74-8CF6-F46F2CE3ED1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FCA38D-75E9-4445-B4B6-2A80F62F05B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1C9232-D680-4F53-ACA2-696A7601597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7CB6E7-80AD-450E-9AC5-0FF364EF30D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DEE6B7-7E44-4210-8FB6-3398D7FD121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C5F84-2263-4C7F-825B-87215DD7B48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96975"/>
            <a:ext cx="7772400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323850" y="981075"/>
            <a:ext cx="5543550" cy="0"/>
          </a:xfrm>
          <a:prstGeom prst="line">
            <a:avLst/>
          </a:prstGeom>
          <a:noFill/>
          <a:ln w="88900" cap="sq" cmpd="tri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2813" y="6597650"/>
            <a:ext cx="576262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spcBef>
                <a:spcPct val="0"/>
              </a:spcBef>
              <a:defRPr sz="1600">
                <a:solidFill>
                  <a:srgbClr val="FFFF00"/>
                </a:solidFill>
                <a:ea typeface="宋体" panose="02010600030101010101" pitchFamily="2" charset="-122"/>
              </a:defRPr>
            </a:lvl1pPr>
          </a:lstStyle>
          <a:p>
            <a:fld id="{D087DF8A-3BC3-4CBD-9898-B4BCD4077CAD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5" name="文本框 13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6443980" y="-27305"/>
            <a:ext cx="2700020" cy="271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1600" b="1" dirty="0">
                <a:solidFill>
                  <a:srgbClr val="FF0000"/>
                </a:solidFill>
              </a:rPr>
              <a:t>电子技术基础课程</a:t>
            </a:r>
            <a:endParaRPr lang="zh-CN" sz="1600" b="1" dirty="0">
              <a:solidFill>
                <a:srgbClr val="FF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黑体" panose="02010609060101010101" pitchFamily="49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黑体" panose="02010609060101010101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2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2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slideLayout" Target="../slideLayouts/slideLayout8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0.png"/><Relationship Id="rId4" Type="http://schemas.openxmlformats.org/officeDocument/2006/relationships/oleObject" Target="../embeddings/oleObject2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image" Target="../media/image22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slideLayout" Target="../slideLayouts/slideLayout8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10" Type="http://schemas.openxmlformats.org/officeDocument/2006/relationships/tags" Target="../tags/tag56.xml"/><Relationship Id="rId19" Type="http://schemas.openxmlformats.org/officeDocument/2006/relationships/image" Target="../media/image22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4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9.GI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模拟集成运算放大器及应用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3F83D72F-92D6-4ED5-A8AA-7686C28ECCE3}" type="slidenum">
              <a:rPr lang="zh-CN" altLang="en-US"/>
              <a:t>9</a:t>
            </a:fld>
            <a:endParaRPr lang="en-US" altLang="zh-CN"/>
          </a:p>
        </p:txBody>
      </p:sp>
      <p:graphicFrame>
        <p:nvGraphicFramePr>
          <p:cNvPr id="520209" name="Object 17"/>
          <p:cNvGraphicFramePr>
            <a:graphicFrameLocks noChangeAspect="1"/>
          </p:cNvGraphicFramePr>
          <p:nvPr/>
        </p:nvGraphicFramePr>
        <p:xfrm>
          <a:off x="611188" y="1557338"/>
          <a:ext cx="545623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18180" imgH="1452245" progId="Visio.Drawing.11">
                  <p:embed/>
                </p:oleObj>
              </mc:Choice>
              <mc:Fallback>
                <p:oleObj name="Visio" r:id="rId2" imgW="3218180" imgH="1452245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557338"/>
                        <a:ext cx="5456237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981075"/>
            <a:ext cx="4826000" cy="576263"/>
          </a:xfrm>
        </p:spPr>
        <p:txBody>
          <a:bodyPr/>
          <a:lstStyle/>
          <a:p>
            <a:r>
              <a:rPr lang="en-US" altLang="zh-CN" sz="2600" dirty="0"/>
              <a:t>2. </a:t>
            </a:r>
            <a:r>
              <a:rPr lang="zh-CN" altLang="en-US" sz="2600" dirty="0"/>
              <a:t>输入电阻和输出电阻</a:t>
            </a:r>
          </a:p>
        </p:txBody>
      </p:sp>
      <p:sp>
        <p:nvSpPr>
          <p:cNvPr id="520196" name="AutoShape 4"/>
          <p:cNvSpPr/>
          <p:nvPr/>
        </p:nvSpPr>
        <p:spPr bwMode="auto">
          <a:xfrm>
            <a:off x="6156325" y="2911475"/>
            <a:ext cx="2808288" cy="1309688"/>
          </a:xfrm>
          <a:prstGeom prst="borderCallout2">
            <a:avLst>
              <a:gd name="adj1" fmla="val 8727"/>
              <a:gd name="adj2" fmla="val -2713"/>
              <a:gd name="adj3" fmla="val 8727"/>
              <a:gd name="adj4" fmla="val -46921"/>
              <a:gd name="adj5" fmla="val -30667"/>
              <a:gd name="adj6" fmla="val -62634"/>
            </a:avLst>
          </a:prstGeom>
          <a:solidFill>
            <a:srgbClr val="FFFFCC"/>
          </a:solidFill>
          <a:ln w="1905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将输出等效成有内阻的电压源，内阻就是输出电阻。</a:t>
            </a:r>
          </a:p>
        </p:txBody>
      </p:sp>
      <p:graphicFrame>
        <p:nvGraphicFramePr>
          <p:cNvPr id="520198" name="Object 6"/>
          <p:cNvGraphicFramePr/>
          <p:nvPr/>
        </p:nvGraphicFramePr>
        <p:xfrm>
          <a:off x="2916238" y="4149725"/>
          <a:ext cx="37703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14500" imgH="457200" progId="Equation.3">
                  <p:embed/>
                </p:oleObj>
              </mc:Choice>
              <mc:Fallback>
                <p:oleObj name="公式" r:id="rId4" imgW="1714500" imgH="4572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149725"/>
                        <a:ext cx="3770312" cy="1004888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0" name="AutoShape 8"/>
          <p:cNvSpPr/>
          <p:nvPr/>
        </p:nvSpPr>
        <p:spPr bwMode="auto">
          <a:xfrm>
            <a:off x="6877050" y="4292600"/>
            <a:ext cx="2195513" cy="936625"/>
          </a:xfrm>
          <a:prstGeom prst="borderCallout1">
            <a:avLst>
              <a:gd name="adj1" fmla="val 12204"/>
              <a:gd name="adj2" fmla="val -3472"/>
              <a:gd name="adj3" fmla="val 10847"/>
              <a:gd name="adj4" fmla="val -99421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带</a:t>
            </a:r>
            <a:r>
              <a:rPr kumimoji="1" lang="en-US" altLang="zh-CN" i="1">
                <a:solidFill>
                  <a:schemeClr val="hlink"/>
                </a:solidFill>
                <a:ea typeface="楷体_GB2312" pitchFamily="49" charset="-122"/>
              </a:rPr>
              <a:t>R</a:t>
            </a:r>
            <a:r>
              <a:rPr kumimoji="1" lang="en-US" altLang="zh-CN" baseline="-25000">
                <a:solidFill>
                  <a:schemeClr val="hlink"/>
                </a:solidFill>
                <a:ea typeface="楷体_GB2312" pitchFamily="49" charset="-122"/>
              </a:rPr>
              <a:t>L</a:t>
            </a:r>
            <a:r>
              <a:rPr kumimoji="1"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时的输出电压有效值</a:t>
            </a:r>
          </a:p>
        </p:txBody>
      </p:sp>
      <p:graphicFrame>
        <p:nvGraphicFramePr>
          <p:cNvPr id="520202" name="Object 10"/>
          <p:cNvGraphicFramePr/>
          <p:nvPr/>
        </p:nvGraphicFramePr>
        <p:xfrm>
          <a:off x="827088" y="4221163"/>
          <a:ext cx="1173162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33400" imgH="444500" progId="Equation.3">
                  <p:embed/>
                </p:oleObj>
              </mc:Choice>
              <mc:Fallback>
                <p:oleObj name="公式" r:id="rId6" imgW="533400" imgH="44450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21163"/>
                        <a:ext cx="1173162" cy="976312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0203" name="Text Box 11"/>
          <p:cNvSpPr txBox="1">
            <a:spLocks noChangeArrowheads="1"/>
          </p:cNvSpPr>
          <p:nvPr/>
        </p:nvSpPr>
        <p:spPr bwMode="auto">
          <a:xfrm>
            <a:off x="179388" y="5373688"/>
            <a:ext cx="2592387" cy="841375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输入电压与输入电流有效值之比。</a:t>
            </a:r>
          </a:p>
        </p:txBody>
      </p:sp>
      <p:sp>
        <p:nvSpPr>
          <p:cNvPr id="520204" name="AutoShape 12"/>
          <p:cNvSpPr/>
          <p:nvPr/>
        </p:nvSpPr>
        <p:spPr bwMode="auto">
          <a:xfrm>
            <a:off x="6227763" y="1341438"/>
            <a:ext cx="2447925" cy="863600"/>
          </a:xfrm>
          <a:prstGeom prst="borderCallout1">
            <a:avLst>
              <a:gd name="adj1" fmla="val 13236"/>
              <a:gd name="adj2" fmla="val -3111"/>
              <a:gd name="adj3" fmla="val 139153"/>
              <a:gd name="adj4" fmla="val -142153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从输入端看进去的等效电阻</a:t>
            </a:r>
          </a:p>
        </p:txBody>
      </p:sp>
      <p:sp>
        <p:nvSpPr>
          <p:cNvPr id="520207" name="AutoShape 15"/>
          <p:cNvSpPr/>
          <p:nvPr/>
        </p:nvSpPr>
        <p:spPr bwMode="auto">
          <a:xfrm>
            <a:off x="3708400" y="5300663"/>
            <a:ext cx="3816350" cy="576262"/>
          </a:xfrm>
          <a:prstGeom prst="borderCallout3">
            <a:avLst>
              <a:gd name="adj1" fmla="val 19833"/>
              <a:gd name="adj2" fmla="val -1995"/>
              <a:gd name="adj3" fmla="val 19833"/>
              <a:gd name="adj4" fmla="val -8153"/>
              <a:gd name="adj5" fmla="val -74106"/>
              <a:gd name="adj6" fmla="val -8153"/>
              <a:gd name="adj7" fmla="val -154269"/>
              <a:gd name="adj8" fmla="val -958"/>
            </a:avLst>
          </a:prstGeom>
          <a:solidFill>
            <a:srgbClr val="FFFFFF"/>
          </a:solidFill>
          <a:ln w="1905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zh-CN" altLang="en-US">
                <a:solidFill>
                  <a:schemeClr val="hlink"/>
                </a:solidFill>
                <a:latin typeface="Verdana" panose="020B0604030504040204" pitchFamily="34" charset="0"/>
                <a:ea typeface="楷体_GB2312" pitchFamily="49" charset="-122"/>
              </a:rPr>
              <a:t>空载时输出电压有效值</a:t>
            </a:r>
          </a:p>
        </p:txBody>
      </p:sp>
      <p:sp>
        <p:nvSpPr>
          <p:cNvPr id="520208" name="Rectangle 16"/>
          <p:cNvSpPr>
            <a:spLocks noChangeArrowheads="1"/>
          </p:cNvSpPr>
          <p:nvPr/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500" b="0"/>
              <a:t> 二、 放大电路的方框图及其主要性能指标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20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0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20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520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20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20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6" grpId="0" animBg="1" autoUpdateAnimBg="0"/>
      <p:bldP spid="520200" grpId="0" animBg="1"/>
      <p:bldP spid="520203" grpId="0" animBg="1"/>
      <p:bldP spid="520204" grpId="0" animBg="1" autoUpdateAnimBg="0"/>
      <p:bldP spid="52020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F21B1AAB-F117-4EF9-84BE-7F420632FB5A}" type="slidenum">
              <a:rPr lang="zh-CN" altLang="en-US"/>
              <a:t>10</a:t>
            </a:fld>
            <a:endParaRPr lang="en-US" altLang="zh-CN"/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/>
              <a:t>二、 放大电路的方框图及其主要性能指标</a:t>
            </a:r>
          </a:p>
        </p:txBody>
      </p:sp>
      <p:graphicFrame>
        <p:nvGraphicFramePr>
          <p:cNvPr id="5949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94809"/>
              </p:ext>
            </p:extLst>
          </p:nvPr>
        </p:nvGraphicFramePr>
        <p:xfrm>
          <a:off x="1116013" y="1125538"/>
          <a:ext cx="5456237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4154170" imgH="1851660" progId="Visio.Drawing.11">
                  <p:embed/>
                </p:oleObj>
              </mc:Choice>
              <mc:Fallback>
                <p:oleObj name="Visio" r:id="rId2" imgW="4154170" imgH="18516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125538"/>
                        <a:ext cx="5456237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949" name="Object 5"/>
          <p:cNvGraphicFramePr>
            <a:graphicFrameLocks noChangeAspect="1"/>
          </p:cNvGraphicFramePr>
          <p:nvPr/>
        </p:nvGraphicFramePr>
        <p:xfrm>
          <a:off x="1331913" y="3357563"/>
          <a:ext cx="20589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028065" imgH="444500" progId="Equation.3">
                  <p:embed/>
                </p:oleObj>
              </mc:Choice>
              <mc:Fallback>
                <p:oleObj name="公式" r:id="rId4" imgW="1028065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57563"/>
                        <a:ext cx="205898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950" name="Object 6"/>
          <p:cNvGraphicFramePr>
            <a:graphicFrameLocks noChangeAspect="1"/>
          </p:cNvGraphicFramePr>
          <p:nvPr/>
        </p:nvGraphicFramePr>
        <p:xfrm>
          <a:off x="4427538" y="3284538"/>
          <a:ext cx="2235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116965" imgH="444500" progId="Equation.3">
                  <p:embed/>
                </p:oleObj>
              </mc:Choice>
              <mc:Fallback>
                <p:oleObj name="公式" r:id="rId6" imgW="1116965" imgH="444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3284538"/>
                        <a:ext cx="22352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51" name="Text Box 7"/>
          <p:cNvSpPr txBox="1">
            <a:spLocks noChangeArrowheads="1"/>
          </p:cNvSpPr>
          <p:nvPr/>
        </p:nvSpPr>
        <p:spPr bwMode="auto">
          <a:xfrm>
            <a:off x="1258888" y="4437063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对信号源的利用率</a:t>
            </a:r>
          </a:p>
        </p:txBody>
      </p:sp>
      <p:sp>
        <p:nvSpPr>
          <p:cNvPr id="594952" name="Text Box 8"/>
          <p:cNvSpPr txBox="1">
            <a:spLocks noChangeArrowheads="1"/>
          </p:cNvSpPr>
          <p:nvPr/>
        </p:nvSpPr>
        <p:spPr bwMode="auto">
          <a:xfrm>
            <a:off x="971550" y="5084763"/>
            <a:ext cx="349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电压输入时，</a:t>
            </a:r>
            <a:r>
              <a:rPr lang="en-US" altLang="zh-CN" i="1"/>
              <a:t>R</a:t>
            </a:r>
            <a:r>
              <a:rPr lang="en-US" altLang="zh-CN" baseline="-25000"/>
              <a:t>i</a:t>
            </a:r>
            <a:r>
              <a:rPr lang="zh-CN" altLang="en-US" b="0"/>
              <a:t>越大越好</a:t>
            </a:r>
          </a:p>
        </p:txBody>
      </p:sp>
      <p:sp>
        <p:nvSpPr>
          <p:cNvPr id="594953" name="Text Box 9"/>
          <p:cNvSpPr txBox="1">
            <a:spLocks noChangeArrowheads="1"/>
          </p:cNvSpPr>
          <p:nvPr/>
        </p:nvSpPr>
        <p:spPr bwMode="auto">
          <a:xfrm>
            <a:off x="4716463" y="4365625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带负载的能力</a:t>
            </a:r>
          </a:p>
        </p:txBody>
      </p:sp>
      <p:sp>
        <p:nvSpPr>
          <p:cNvPr id="594954" name="Text Box 10"/>
          <p:cNvSpPr txBox="1">
            <a:spLocks noChangeArrowheads="1"/>
          </p:cNvSpPr>
          <p:nvPr/>
        </p:nvSpPr>
        <p:spPr bwMode="auto">
          <a:xfrm>
            <a:off x="4579938" y="5084763"/>
            <a:ext cx="353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电压输出时，</a:t>
            </a:r>
            <a:r>
              <a:rPr lang="en-US" altLang="zh-CN" i="1"/>
              <a:t>R</a:t>
            </a:r>
            <a:r>
              <a:rPr lang="en-US" altLang="zh-CN" baseline="-25000"/>
              <a:t>o</a:t>
            </a:r>
            <a:r>
              <a:rPr lang="zh-CN" altLang="en-US" b="0"/>
              <a:t>越小越好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9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9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9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9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59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59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9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51" grpId="0"/>
      <p:bldP spid="594952" grpId="0"/>
      <p:bldP spid="594953" grpId="0"/>
      <p:bldP spid="5949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11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54000" y="1635760"/>
            <a:ext cx="8494464" cy="424081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514350" indent="-514350" algn="l"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对于电压放大器，希望输入电阻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Ri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越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越好。</a:t>
            </a:r>
          </a:p>
          <a:p>
            <a:pPr marL="514350" indent="-514350" algn="l"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对于电流放大器，希望输入电阻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Ri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越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越好。</a:t>
            </a:r>
          </a:p>
          <a:p>
            <a:pPr marL="514350" indent="-514350" algn="l"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对于电压放大器，希望输出电阻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越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越好。</a:t>
            </a:r>
          </a:p>
          <a:p>
            <a:pPr marL="514350" indent="-514350" algn="l">
              <a:buAutoNum type="arabicPeriod"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对于电流放大器，希望输出电阻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Ro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越 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填空</a:t>
            </a:r>
            <a:r>
              <a:rPr lang="en-US" altLang="zh-CN" sz="2600" dirty="0">
                <a:solidFill>
                  <a:srgbClr val="639EF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越好。</a:t>
            </a:r>
          </a:p>
          <a:p>
            <a:pPr marL="514350" indent="-514350" algn="l">
              <a:buAutoNum type="arabicPeriod"/>
            </a:pPr>
            <a:endParaRPr lang="zh-CN" altLang="en-US" sz="2600" dirty="0">
              <a:solidFill>
                <a:srgbClr val="639EF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8" name="TitleBackground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ColorBlock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ypeText"/>
            <p:cNvSpPr txBox="1"/>
            <p:nvPr>
              <p:custDataLst>
                <p:tags r:id="rId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</a:p>
          </p:txBody>
        </p:sp>
        <p:sp>
          <p:nvSpPr>
            <p:cNvPr id="11" name="TipText"/>
            <p:cNvSpPr txBox="1"/>
            <p:nvPr>
              <p:custDataLst>
                <p:tags r:id="rId10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/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5834B12-F6B1-4EC3-B636-FADDA138E63C}" type="slidenum">
              <a:rPr lang="zh-CN" altLang="en-US"/>
              <a:t>12</a:t>
            </a:fld>
            <a:endParaRPr lang="en-US" altLang="zh-CN"/>
          </a:p>
        </p:txBody>
      </p:sp>
      <p:graphicFrame>
        <p:nvGraphicFramePr>
          <p:cNvPr id="521227" name="Object 11"/>
          <p:cNvGraphicFramePr>
            <a:graphicFrameLocks noChangeAspect="1"/>
          </p:cNvGraphicFramePr>
          <p:nvPr/>
        </p:nvGraphicFramePr>
        <p:xfrm>
          <a:off x="250825" y="2876550"/>
          <a:ext cx="7305675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46115" imgH="2473960" progId="Visio.Drawing.11">
                  <p:embed/>
                </p:oleObj>
              </mc:Choice>
              <mc:Fallback>
                <p:oleObj name="Visio" r:id="rId2" imgW="5746115" imgH="2473960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876550"/>
                        <a:ext cx="7305675" cy="314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81075"/>
            <a:ext cx="1944688" cy="533400"/>
          </a:xfrm>
        </p:spPr>
        <p:txBody>
          <a:bodyPr/>
          <a:lstStyle/>
          <a:p>
            <a:r>
              <a:rPr lang="en-US" altLang="zh-CN" sz="2400">
                <a:solidFill>
                  <a:schemeClr val="tx1"/>
                </a:solidFill>
              </a:rPr>
              <a:t>3</a:t>
            </a:r>
            <a:r>
              <a:rPr lang="zh-CN" altLang="en-US" sz="2400">
                <a:solidFill>
                  <a:schemeClr val="tx1"/>
                </a:solidFill>
              </a:rPr>
              <a:t>、通频带</a:t>
            </a:r>
          </a:p>
        </p:txBody>
      </p:sp>
      <p:sp>
        <p:nvSpPr>
          <p:cNvPr id="521220" name="Text Box 4"/>
          <p:cNvSpPr txBox="1">
            <a:spLocks noChangeArrowheads="1"/>
          </p:cNvSpPr>
          <p:nvPr/>
        </p:nvSpPr>
        <p:spPr bwMode="auto">
          <a:xfrm>
            <a:off x="468313" y="1935163"/>
            <a:ext cx="835183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b="0"/>
              <a:t>由于电容、电感及半导体元件的电容效应，使放大电路在信号频率较低和较高时电压放大倍数数值下降，并产生相移。</a:t>
            </a:r>
          </a:p>
        </p:txBody>
      </p:sp>
      <p:sp>
        <p:nvSpPr>
          <p:cNvPr id="521221" name="Text Box 5"/>
          <p:cNvSpPr txBox="1">
            <a:spLocks noChangeArrowheads="1"/>
          </p:cNvSpPr>
          <p:nvPr/>
        </p:nvSpPr>
        <p:spPr bwMode="auto">
          <a:xfrm>
            <a:off x="468313" y="1530350"/>
            <a:ext cx="662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0">
                <a:solidFill>
                  <a:schemeClr val="tx2"/>
                </a:solidFill>
              </a:rPr>
              <a:t>衡量放大电路对不同频率信号的适应能力。</a:t>
            </a:r>
          </a:p>
        </p:txBody>
      </p:sp>
      <p:sp>
        <p:nvSpPr>
          <p:cNvPr id="521223" name="AutoShape 7"/>
          <p:cNvSpPr/>
          <p:nvPr/>
        </p:nvSpPr>
        <p:spPr bwMode="auto">
          <a:xfrm>
            <a:off x="468313" y="5749925"/>
            <a:ext cx="1600200" cy="444500"/>
          </a:xfrm>
          <a:prstGeom prst="borderCallout1">
            <a:avLst>
              <a:gd name="adj1" fmla="val 25713"/>
              <a:gd name="adj2" fmla="val 104764"/>
              <a:gd name="adj3" fmla="val -141069"/>
              <a:gd name="adj4" fmla="val 144245"/>
            </a:avLst>
          </a:prstGeom>
          <a:solidFill>
            <a:srgbClr val="AFFFE4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ea typeface="楷体_GB2312" pitchFamily="49" charset="-122"/>
              </a:rPr>
              <a:t>下限频率</a:t>
            </a:r>
          </a:p>
        </p:txBody>
      </p:sp>
      <p:sp>
        <p:nvSpPr>
          <p:cNvPr id="521224" name="AutoShape 8"/>
          <p:cNvSpPr/>
          <p:nvPr/>
        </p:nvSpPr>
        <p:spPr bwMode="auto">
          <a:xfrm>
            <a:off x="7164388" y="3789363"/>
            <a:ext cx="1600200" cy="444500"/>
          </a:xfrm>
          <a:prstGeom prst="borderCallout1">
            <a:avLst>
              <a:gd name="adj1" fmla="val 25713"/>
              <a:gd name="adj2" fmla="val -4764"/>
              <a:gd name="adj3" fmla="val 281069"/>
              <a:gd name="adj4" fmla="val -58333"/>
            </a:avLst>
          </a:prstGeom>
          <a:solidFill>
            <a:srgbClr val="AFFFE4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ea typeface="楷体_GB2312" pitchFamily="49" charset="-122"/>
              </a:rPr>
              <a:t>上限频率</a:t>
            </a:r>
          </a:p>
        </p:txBody>
      </p:sp>
      <p:graphicFrame>
        <p:nvGraphicFramePr>
          <p:cNvPr id="521225" name="Object 9"/>
          <p:cNvGraphicFramePr>
            <a:graphicFrameLocks noChangeAspect="1"/>
          </p:cNvGraphicFramePr>
          <p:nvPr/>
        </p:nvGraphicFramePr>
        <p:xfrm>
          <a:off x="3563938" y="4508500"/>
          <a:ext cx="1979612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06500" imgH="304800" progId="Equation.3">
                  <p:embed/>
                </p:oleObj>
              </mc:Choice>
              <mc:Fallback>
                <p:oleObj name="公式" r:id="rId4" imgW="1206500" imgH="304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508500"/>
                        <a:ext cx="1979612" cy="500063"/>
                      </a:xfrm>
                      <a:prstGeom prst="rect">
                        <a:avLst/>
                      </a:prstGeom>
                      <a:solidFill>
                        <a:srgbClr val="AFFFE4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26" name="Rectangle 10"/>
          <p:cNvSpPr>
            <a:spLocks noChangeArrowheads="1"/>
          </p:cNvSpPr>
          <p:nvPr/>
        </p:nvSpPr>
        <p:spPr bwMode="auto">
          <a:xfrm>
            <a:off x="323850" y="260350"/>
            <a:ext cx="61928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algn="l" eaLnBrk="0" hangingPunct="0">
              <a:spcBef>
                <a:spcPct val="0"/>
              </a:spcBef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 sz="2500" b="0"/>
              <a:t> 二、 放大电路的方框图及其主要性能指标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2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52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0" grpId="0"/>
      <p:bldP spid="521223" grpId="0" animBg="1"/>
      <p:bldP spid="5212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0A6F783E-8DD3-44D4-B38C-414A19C72B2A}" type="slidenum">
              <a:rPr lang="zh-CN" altLang="en-US"/>
              <a:t>13</a:t>
            </a:fld>
            <a:endParaRPr lang="en-US" altLang="zh-CN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/>
              <a:t>二、 放大电路的方框图及其主要性能指标</a:t>
            </a:r>
          </a:p>
        </p:txBody>
      </p:sp>
      <p:graphicFrame>
        <p:nvGraphicFramePr>
          <p:cNvPr id="595972" name="Object 4"/>
          <p:cNvGraphicFramePr>
            <a:graphicFrameLocks noChangeAspect="1"/>
          </p:cNvGraphicFramePr>
          <p:nvPr/>
        </p:nvGraphicFramePr>
        <p:xfrm>
          <a:off x="539750" y="1125538"/>
          <a:ext cx="7305675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46115" imgH="2473960" progId="Visio.Drawing.11">
                  <p:embed/>
                </p:oleObj>
              </mc:Choice>
              <mc:Fallback>
                <p:oleObj name="Visio" r:id="rId2" imgW="5746115" imgH="247396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7305675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76" name="Rectangle 8"/>
          <p:cNvSpPr>
            <a:spLocks noChangeArrowheads="1"/>
          </p:cNvSpPr>
          <p:nvPr/>
        </p:nvSpPr>
        <p:spPr bwMode="auto">
          <a:xfrm>
            <a:off x="419100" y="1125538"/>
            <a:ext cx="1728788" cy="172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5975" name="Object 7"/>
          <p:cNvGraphicFramePr>
            <a:graphicFrameLocks noChangeAspect="1"/>
          </p:cNvGraphicFramePr>
          <p:nvPr/>
        </p:nvGraphicFramePr>
        <p:xfrm>
          <a:off x="684213" y="1068388"/>
          <a:ext cx="1468437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75715" imgH="1061085" progId="Visio.Drawing.11">
                  <p:embed/>
                </p:oleObj>
              </mc:Choice>
              <mc:Fallback>
                <p:oleObj name="Visio" r:id="rId4" imgW="1275715" imgH="1061085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68388"/>
                        <a:ext cx="1468437" cy="120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5977" name="Object 9"/>
          <p:cNvGraphicFramePr>
            <a:graphicFrameLocks noChangeAspect="1"/>
          </p:cNvGraphicFramePr>
          <p:nvPr/>
        </p:nvGraphicFramePr>
        <p:xfrm>
          <a:off x="4284663" y="1192213"/>
          <a:ext cx="633412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632460" imgH="1907540" progId="Visio.Drawing.11">
                  <p:embed/>
                </p:oleObj>
              </mc:Choice>
              <mc:Fallback>
                <p:oleObj name="Visio" r:id="rId6" imgW="632460" imgH="1907540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192213"/>
                        <a:ext cx="633412" cy="193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78" name="Text Box 10"/>
          <p:cNvSpPr txBox="1">
            <a:spLocks noChangeArrowheads="1"/>
          </p:cNvSpPr>
          <p:nvPr/>
        </p:nvSpPr>
        <p:spPr bwMode="auto">
          <a:xfrm>
            <a:off x="4651375" y="4292600"/>
            <a:ext cx="353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通常横坐标采用对数坐标</a:t>
            </a:r>
          </a:p>
        </p:txBody>
      </p:sp>
      <p:sp>
        <p:nvSpPr>
          <p:cNvPr id="595979" name="Text Box 11"/>
          <p:cNvSpPr txBox="1">
            <a:spLocks noChangeArrowheads="1"/>
          </p:cNvSpPr>
          <p:nvPr/>
        </p:nvSpPr>
        <p:spPr bwMode="auto">
          <a:xfrm>
            <a:off x="488950" y="4868863"/>
            <a:ext cx="838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/>
              <a:t>有时候纵坐标也采用对数坐标，则放大倍数单位采用</a:t>
            </a:r>
            <a:r>
              <a:rPr lang="en-US" altLang="zh-CN"/>
              <a:t>dB</a:t>
            </a:r>
            <a:r>
              <a:rPr lang="en-US" altLang="zh-CN" b="0"/>
              <a:t>(</a:t>
            </a:r>
            <a:r>
              <a:rPr lang="zh-CN" altLang="en-US" b="0"/>
              <a:t>分贝</a:t>
            </a:r>
            <a:r>
              <a:rPr lang="en-US" altLang="zh-CN" b="0"/>
              <a:t>)</a:t>
            </a:r>
          </a:p>
        </p:txBody>
      </p:sp>
      <p:sp>
        <p:nvSpPr>
          <p:cNvPr id="595981" name="Text Box 13"/>
          <p:cNvSpPr txBox="1">
            <a:spLocks noChangeArrowheads="1"/>
          </p:cNvSpPr>
          <p:nvPr/>
        </p:nvSpPr>
        <p:spPr bwMode="auto">
          <a:xfrm>
            <a:off x="993775" y="5375275"/>
            <a:ext cx="1169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/>
              <a:t>A</a:t>
            </a:r>
            <a:r>
              <a:rPr lang="en-US" altLang="zh-CN"/>
              <a:t>=1000</a:t>
            </a:r>
          </a:p>
        </p:txBody>
      </p:sp>
      <p:sp>
        <p:nvSpPr>
          <p:cNvPr id="595982" name="Text Box 14"/>
          <p:cNvSpPr txBox="1">
            <a:spLocks noChangeArrowheads="1"/>
          </p:cNvSpPr>
          <p:nvPr/>
        </p:nvSpPr>
        <p:spPr bwMode="auto">
          <a:xfrm>
            <a:off x="2659063" y="5373688"/>
            <a:ext cx="1912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20lg|</a:t>
            </a:r>
            <a:r>
              <a:rPr lang="en-US" altLang="zh-CN" i="1"/>
              <a:t>A</a:t>
            </a:r>
            <a:r>
              <a:rPr lang="en-US" altLang="zh-CN"/>
              <a:t>|=60dB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9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9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95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59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9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9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8" grpId="0"/>
      <p:bldP spid="595979" grpId="0"/>
      <p:bldP spid="595981" grpId="0"/>
      <p:bldP spid="5959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EE6B7-7E44-4210-8FB6-3398D7FD1216}" type="slidenum">
              <a:rPr lang="zh-CN" altLang="en-US" smtClean="0"/>
              <a:t>14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49548" y="871133"/>
            <a:ext cx="7315200" cy="1497856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某一电路的幅频特性曲线如下图所示，试回答以下问题。</a:t>
            </a: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849303"/>
            <a:ext cx="9144000" cy="365760"/>
          </a:xfrm>
          <a:prstGeom prst="rect">
            <a:avLst/>
          </a:prstGeom>
          <a:solidFill>
            <a:srgbClr val="FBFAE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l"/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正常使用填空题需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以上版本雨课堂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11760" y="3150340"/>
            <a:ext cx="3168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2627784" y="1926204"/>
            <a:ext cx="0" cy="1474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843808" y="2230339"/>
            <a:ext cx="36004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203848" y="2230339"/>
            <a:ext cx="1440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644008" y="2230339"/>
            <a:ext cx="690720" cy="690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131840" y="2075785"/>
            <a:ext cx="0" cy="126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88024" y="2075784"/>
            <a:ext cx="0" cy="126232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2627784" y="2230339"/>
            <a:ext cx="5760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627784" y="2358252"/>
            <a:ext cx="237626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601085" y="1782111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20log|A</a:t>
            </a:r>
            <a:r>
              <a:rPr lang="en-US" altLang="zh-CN" sz="1200" b="0" baseline="-25000"/>
              <a:t>um</a:t>
            </a:r>
            <a:r>
              <a:rPr lang="en-US" altLang="zh-CN" sz="1200" b="0"/>
              <a:t>|/dB</a:t>
            </a:r>
            <a:endParaRPr lang="zh-CN" altLang="en-US" sz="1200" b="0"/>
          </a:p>
        </p:txBody>
      </p:sp>
      <p:sp>
        <p:nvSpPr>
          <p:cNvPr id="38" name="文本框 37"/>
          <p:cNvSpPr txBox="1"/>
          <p:nvPr/>
        </p:nvSpPr>
        <p:spPr>
          <a:xfrm>
            <a:off x="5283318" y="3127417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i="1"/>
              <a:t>f</a:t>
            </a:r>
            <a:r>
              <a:rPr lang="en-US" altLang="zh-CN" sz="1200" b="0"/>
              <a:t>/Hz</a:t>
            </a:r>
            <a:endParaRPr lang="zh-CN" altLang="en-US" sz="1200" b="0"/>
          </a:p>
        </p:txBody>
      </p:sp>
      <p:sp>
        <p:nvSpPr>
          <p:cNvPr id="44" name="文本框 43"/>
          <p:cNvSpPr txBox="1"/>
          <p:nvPr/>
        </p:nvSpPr>
        <p:spPr>
          <a:xfrm>
            <a:off x="2352299" y="2075283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20</a:t>
            </a:r>
            <a:endParaRPr lang="zh-CN" altLang="en-US" sz="1200" b="0"/>
          </a:p>
        </p:txBody>
      </p:sp>
      <p:sp>
        <p:nvSpPr>
          <p:cNvPr id="45" name="文本框 44"/>
          <p:cNvSpPr txBox="1"/>
          <p:nvPr/>
        </p:nvSpPr>
        <p:spPr>
          <a:xfrm>
            <a:off x="2352298" y="2219376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17</a:t>
            </a:r>
            <a:endParaRPr lang="zh-CN" altLang="en-US" sz="1200" b="0"/>
          </a:p>
        </p:txBody>
      </p:sp>
      <p:sp>
        <p:nvSpPr>
          <p:cNvPr id="46" name="文本框 45"/>
          <p:cNvSpPr txBox="1"/>
          <p:nvPr/>
        </p:nvSpPr>
        <p:spPr>
          <a:xfrm>
            <a:off x="3044183" y="3123999"/>
            <a:ext cx="415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100</a:t>
            </a:r>
            <a:endParaRPr lang="zh-CN" altLang="en-US" sz="1200" b="0"/>
          </a:p>
        </p:txBody>
      </p:sp>
      <p:sp>
        <p:nvSpPr>
          <p:cNvPr id="47" name="文本框 46"/>
          <p:cNvSpPr txBox="1"/>
          <p:nvPr/>
        </p:nvSpPr>
        <p:spPr>
          <a:xfrm>
            <a:off x="4716016" y="3123999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10</a:t>
            </a:r>
            <a:r>
              <a:rPr lang="en-US" altLang="zh-CN" sz="1200" b="0" baseline="30000"/>
              <a:t>3</a:t>
            </a:r>
            <a:endParaRPr lang="zh-CN" altLang="en-US" sz="1200" b="0" baseline="30000"/>
          </a:p>
        </p:txBody>
      </p:sp>
      <p:sp>
        <p:nvSpPr>
          <p:cNvPr id="50" name="文本框 49"/>
          <p:cNvSpPr txBox="1"/>
          <p:nvPr/>
        </p:nvSpPr>
        <p:spPr>
          <a:xfrm>
            <a:off x="2595537" y="311858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/>
              <a:t>0</a:t>
            </a:r>
            <a:endParaRPr lang="zh-CN" altLang="en-US" sz="1200" b="0"/>
          </a:p>
        </p:txBody>
      </p:sp>
      <p:sp>
        <p:nvSpPr>
          <p:cNvPr id="51" name="文本框 50"/>
          <p:cNvSpPr txBox="1"/>
          <p:nvPr>
            <p:custDataLst>
              <p:tags r:id="rId5"/>
            </p:custDataLst>
          </p:nvPr>
        </p:nvSpPr>
        <p:spPr>
          <a:xfrm>
            <a:off x="0" y="3447542"/>
            <a:ext cx="9144000" cy="2865808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l"/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1. 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该电路属于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1]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（低通、高通、带通、带阻）滤波电路。</a:t>
            </a:r>
          </a:p>
          <a:p>
            <a:pPr algn="l"/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2. 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通带放大倍数是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2]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倍， 其上限截止频率是 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3]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Hz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，下限截止频率是 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4]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Hz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。 </a:t>
            </a:r>
          </a:p>
          <a:p>
            <a:pPr algn="l"/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3. 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输入信号</a:t>
            </a:r>
            <a:r>
              <a:rPr lang="en-US" altLang="zh-CN" sz="2600" b="0" i="1" dirty="0" err="1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u</a:t>
            </a:r>
            <a:r>
              <a:rPr lang="en-US" altLang="zh-CN" sz="2600" b="0" baseline="-25000" dirty="0" err="1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i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=sin1000π</a:t>
            </a:r>
            <a:r>
              <a:rPr lang="en-US" altLang="zh-CN" sz="2600" b="0" i="1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t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，该电路的输出电压幅值为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5]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，若输入信号</a:t>
            </a:r>
            <a:r>
              <a:rPr lang="en-US" altLang="zh-CN" sz="2600" b="0" i="1" dirty="0" err="1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u</a:t>
            </a:r>
            <a:r>
              <a:rPr lang="en-US" altLang="zh-CN" sz="2600" b="0" baseline="-25000" dirty="0" err="1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i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=sin200π</a:t>
            </a:r>
            <a:r>
              <a:rPr lang="en-US" altLang="zh-CN" sz="2600" b="0" i="1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t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，该电路的输出电压幅值为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[</a:t>
            </a:r>
            <a:r>
              <a:rPr lang="zh-CN" altLang="en-US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填空</a:t>
            </a:r>
            <a:r>
              <a:rPr lang="en-US" altLang="zh-CN" sz="2600" b="0" dirty="0">
                <a:solidFill>
                  <a:srgbClr val="639EF4"/>
                </a:solidFill>
                <a:latin typeface="+mj-lt"/>
                <a:ea typeface="+mj-ea"/>
                <a:sym typeface="微软雅黑" panose="020B0503020204020204" pitchFamily="34" charset="-122"/>
              </a:rPr>
              <a:t>6]</a:t>
            </a:r>
            <a:r>
              <a:rPr lang="en-US" altLang="zh-CN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V</a:t>
            </a:r>
            <a:r>
              <a:rPr lang="zh-CN" altLang="en-US" sz="2600" b="0" dirty="0">
                <a:solidFill>
                  <a:srgbClr val="000000"/>
                </a:solidFill>
                <a:latin typeface="+mj-lt"/>
                <a:ea typeface="+mj-ea"/>
                <a:sym typeface="微软雅黑" panose="020B0503020204020204" pitchFamily="34" charset="-122"/>
              </a:rPr>
              <a:t>。                    （保留两位小数）</a:t>
            </a: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填空题</a:t>
              </a:r>
            </a:p>
          </p:txBody>
        </p:sp>
        <p:sp>
          <p:nvSpPr>
            <p:cNvPr id="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6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/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15</a:t>
            </a:fld>
            <a:endParaRPr lang="en-US" altLang="zh-CN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306286" y="1096347"/>
            <a:ext cx="6531428" cy="4665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4.6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集成运放概述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结构特点、电路组成及电压传输特性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:4.6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集成运放概述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结构特点、电路组成及电压传输特性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B8010D4-55D7-46FE-959B-F0DBA251F2F6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52225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  </a:t>
            </a:r>
            <a:r>
              <a:rPr lang="zh-CN" altLang="en-US" dirty="0"/>
              <a:t>模拟集成电路运算放大器</a:t>
            </a:r>
          </a:p>
        </p:txBody>
      </p:sp>
      <p:sp>
        <p:nvSpPr>
          <p:cNvPr id="52225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708D9E9-4649-B76B-2035-03E2A0A4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19139"/>
            <a:ext cx="446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8681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运算放大器的基本概念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2BB4EB-DD71-34B2-F981-BFE3C90FA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312" y="1375301"/>
            <a:ext cx="6259568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集成运算放大器简称为运算放大器（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Operational Amplifier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）或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运放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），是一种特殊类型的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高增益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多级</a:t>
            </a: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直接耦合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的电压</a:t>
            </a: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集成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电路</a:t>
            </a:r>
            <a:r>
              <a:rPr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	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74601EB2-DFB8-974B-EBFC-D9027472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56" y="981075"/>
            <a:ext cx="1582738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BB6FE9E-2713-D521-DAB4-2C19F7386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" y="4659772"/>
            <a:ext cx="8677275" cy="113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运算放大器可以组成信号处理电路，</a:t>
            </a: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实现各种运算，如放大、加、减、积分和微分等运算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C98C0038-E9E9-9469-6765-D961A6C7B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2241550"/>
            <a:ext cx="19793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运放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LM741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的封装图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A36D63D-5E20-5131-8DE8-7F8818B6E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95" y="3682675"/>
            <a:ext cx="8316788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电路主要由半导体元件和电阻元件组成，通常不包含电抗元件，全部元件集成制造在尺寸很小的硅芯片上，封装后形成电子器件。</a:t>
            </a:r>
          </a:p>
        </p:txBody>
      </p:sp>
      <p:pic>
        <p:nvPicPr>
          <p:cNvPr id="9" name="图片 8" descr="未命名项目">
            <a:extLst>
              <a:ext uri="{FF2B5EF4-FFF2-40B4-BE49-F238E27FC236}">
                <a16:creationId xmlns:a16="http://schemas.microsoft.com/office/drawing/2014/main" id="{52D88EC3-2505-1714-C6ED-69B5FBA1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055" y="4796790"/>
            <a:ext cx="3496945" cy="205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B8010D4-55D7-46FE-959B-F0DBA251F2F6}" type="slidenum">
              <a:rPr lang="zh-CN" altLang="en-US"/>
              <a:t>17</a:t>
            </a:fld>
            <a:endParaRPr lang="en-US" altLang="zh-CN"/>
          </a:p>
        </p:txBody>
      </p:sp>
      <p:graphicFrame>
        <p:nvGraphicFramePr>
          <p:cNvPr id="522260" name="Object 20"/>
          <p:cNvGraphicFramePr>
            <a:graphicFrameLocks noChangeAspect="1"/>
          </p:cNvGraphicFramePr>
          <p:nvPr/>
        </p:nvGraphicFramePr>
        <p:xfrm>
          <a:off x="1187450" y="1412875"/>
          <a:ext cx="6535738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36670" imgH="1138555" progId="Visio.Drawing.11">
                  <p:embed/>
                </p:oleObj>
              </mc:Choice>
              <mc:Fallback>
                <p:oleObj name="Visio" r:id="rId2" imgW="3836670" imgH="1138555" progId="Visio.Drawing.11">
                  <p:embed/>
                  <p:pic>
                    <p:nvPicPr>
                      <p:cNvPr id="52226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412875"/>
                        <a:ext cx="6535738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261" name="Group 21"/>
          <p:cNvGrpSpPr/>
          <p:nvPr/>
        </p:nvGrpSpPr>
        <p:grpSpPr bwMode="auto">
          <a:xfrm>
            <a:off x="90488" y="1916113"/>
            <a:ext cx="1320800" cy="1439862"/>
            <a:chOff x="57" y="1344"/>
            <a:chExt cx="832" cy="907"/>
          </a:xfrm>
        </p:grpSpPr>
        <p:sp>
          <p:nvSpPr>
            <p:cNvPr id="522246" name="AutoShape 6"/>
            <p:cNvSpPr/>
            <p:nvPr/>
          </p:nvSpPr>
          <p:spPr bwMode="auto">
            <a:xfrm>
              <a:off x="57" y="1752"/>
              <a:ext cx="827" cy="499"/>
            </a:xfrm>
            <a:prstGeom prst="borderCallout1">
              <a:avLst>
                <a:gd name="adj1" fmla="val 14431"/>
                <a:gd name="adj2" fmla="val 105806"/>
                <a:gd name="adj3" fmla="val -42486"/>
                <a:gd name="adj4" fmla="val 114028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kumimoji="1" lang="zh-CN" altLang="en-US">
                  <a:solidFill>
                    <a:schemeClr val="hlink"/>
                  </a:solidFill>
                </a:rPr>
                <a:t>两个</a:t>
              </a:r>
            </a:p>
            <a:p>
              <a:pPr>
                <a:spcBef>
                  <a:spcPct val="0"/>
                </a:spcBef>
              </a:pPr>
              <a:r>
                <a:rPr kumimoji="1" lang="zh-CN" altLang="en-US">
                  <a:solidFill>
                    <a:schemeClr val="hlink"/>
                  </a:solidFill>
                </a:rPr>
                <a:t>输入端</a:t>
              </a:r>
            </a:p>
          </p:txBody>
        </p:sp>
        <p:sp>
          <p:nvSpPr>
            <p:cNvPr id="522247" name="Line 7"/>
            <p:cNvSpPr>
              <a:spLocks noChangeShapeType="1"/>
            </p:cNvSpPr>
            <p:nvPr/>
          </p:nvSpPr>
          <p:spPr bwMode="auto">
            <a:xfrm flipV="1">
              <a:off x="521" y="1344"/>
              <a:ext cx="368" cy="4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248" name="AutoShape 8"/>
          <p:cNvSpPr/>
          <p:nvPr/>
        </p:nvSpPr>
        <p:spPr bwMode="auto">
          <a:xfrm>
            <a:off x="7451725" y="836613"/>
            <a:ext cx="1547813" cy="863600"/>
          </a:xfrm>
          <a:prstGeom prst="borderCallout1">
            <a:avLst>
              <a:gd name="adj1" fmla="val 13236"/>
              <a:gd name="adj2" fmla="val -4921"/>
              <a:gd name="adj3" fmla="val 113602"/>
              <a:gd name="adj4" fmla="val -11588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</a:rPr>
              <a:t>一个</a:t>
            </a:r>
          </a:p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</a:rPr>
              <a:t>输出端</a:t>
            </a:r>
          </a:p>
        </p:txBody>
      </p:sp>
      <p:sp>
        <p:nvSpPr>
          <p:cNvPr id="522249" name="Text Box 9"/>
          <p:cNvSpPr txBox="1">
            <a:spLocks noChangeArrowheads="1"/>
          </p:cNvSpPr>
          <p:nvPr/>
        </p:nvSpPr>
        <p:spPr bwMode="auto">
          <a:xfrm>
            <a:off x="539750" y="4983163"/>
            <a:ext cx="79200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0"/>
              <a:t>若将集成运放看成为一个“黑盒子”，则可等效为一个双端输入、单端输出的差分放大电路。</a:t>
            </a:r>
          </a:p>
        </p:txBody>
      </p:sp>
      <p:sp>
        <p:nvSpPr>
          <p:cNvPr id="522250" name="Rectangle 10"/>
          <p:cNvSpPr>
            <a:spLocks noChangeArrowheads="1"/>
          </p:cNvSpPr>
          <p:nvPr/>
        </p:nvSpPr>
        <p:spPr bwMode="auto">
          <a:xfrm>
            <a:off x="1979613" y="1628775"/>
            <a:ext cx="4968875" cy="1871663"/>
          </a:xfrm>
          <a:prstGeom prst="rect">
            <a:avLst/>
          </a:prstGeom>
          <a:noFill/>
          <a:ln w="28575">
            <a:solidFill>
              <a:srgbClr val="CC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51" name="AutoShape 11"/>
          <p:cNvSpPr>
            <a:spLocks noChangeArrowheads="1"/>
          </p:cNvSpPr>
          <p:nvPr/>
        </p:nvSpPr>
        <p:spPr bwMode="auto">
          <a:xfrm>
            <a:off x="1258888" y="3433763"/>
            <a:ext cx="865187" cy="1150937"/>
          </a:xfrm>
          <a:prstGeom prst="curvedRightArrow">
            <a:avLst>
              <a:gd name="adj1" fmla="val 26606"/>
              <a:gd name="adj2" fmla="val 53211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5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4.2  </a:t>
            </a:r>
            <a:r>
              <a:rPr lang="zh-CN" altLang="en-US"/>
              <a:t>模拟集成电路运算放大器</a:t>
            </a:r>
          </a:p>
        </p:txBody>
      </p:sp>
      <p:graphicFrame>
        <p:nvGraphicFramePr>
          <p:cNvPr id="522252" name="Object 1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724525" y="3141663"/>
          <a:ext cx="3178175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照片" r:id="rId4" imgW="16468725" imgH="9039225" progId="MSPhotoEd.3">
                  <p:embed/>
                </p:oleObj>
              </mc:Choice>
              <mc:Fallback>
                <p:oleObj name="Photo Editor 照片" r:id="rId4" imgW="16468725" imgH="9039225" progId="MSPhotoEd.3">
                  <p:embed/>
                  <p:pic>
                    <p:nvPicPr>
                      <p:cNvPr id="5222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3141663"/>
                        <a:ext cx="3178175" cy="176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3" name="Rectangle 13"/>
          <p:cNvSpPr>
            <a:spLocks noChangeArrowheads="1"/>
          </p:cNvSpPr>
          <p:nvPr/>
        </p:nvSpPr>
        <p:spPr bwMode="auto">
          <a:xfrm>
            <a:off x="323850" y="1101725"/>
            <a:ext cx="5976938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lang="zh-CN" altLang="en-US" b="0">
                <a:solidFill>
                  <a:schemeClr val="tx2"/>
                </a:solidFill>
              </a:rPr>
              <a:t>一、</a:t>
            </a:r>
            <a:r>
              <a:rPr lang="en-US" altLang="zh-CN" b="0">
                <a:solidFill>
                  <a:schemeClr val="tx2"/>
                </a:solidFill>
              </a:rPr>
              <a:t>  </a:t>
            </a:r>
            <a:r>
              <a:rPr lang="zh-CN" altLang="en-US" b="0">
                <a:solidFill>
                  <a:schemeClr val="tx2"/>
                </a:solidFill>
              </a:rPr>
              <a:t>集成电路运算放大器的内部组成单元</a:t>
            </a:r>
          </a:p>
        </p:txBody>
      </p:sp>
      <p:sp>
        <p:nvSpPr>
          <p:cNvPr id="52225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22259" name="Object 19"/>
          <p:cNvGraphicFramePr>
            <a:graphicFrameLocks noChangeAspect="1"/>
          </p:cNvGraphicFramePr>
          <p:nvPr/>
        </p:nvGraphicFramePr>
        <p:xfrm>
          <a:off x="2124075" y="3716338"/>
          <a:ext cx="2703513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124710" imgH="995045" progId="Visio.Drawing.11">
                  <p:embed/>
                </p:oleObj>
              </mc:Choice>
              <mc:Fallback>
                <p:oleObj name="Visio" r:id="rId6" imgW="2124710" imgH="995045" progId="Visio.Drawing.11">
                  <p:embed/>
                  <p:pic>
                    <p:nvPicPr>
                      <p:cNvPr id="52225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716338"/>
                        <a:ext cx="2703513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52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2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2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2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8" grpId="0" animBg="1"/>
      <p:bldP spid="522249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4F5C5-9106-FB24-4D2A-9B061FE0D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18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54764D-6469-0CC0-1889-384DA8D6C7B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在集成电路中,采用差分放大电路的原因是(  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D526F9-92B9-813D-947E-B310DA82CE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稳定放大倍数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B12D61-0039-C501-7A77-F75F2E5A20F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提高输入电阻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1CEB00-0C42-271B-4597-0FC521EF306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克服温漂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B427FB-C7A3-BF43-5F53-ECB6A01A24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减小输出电阻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D535466-2B59-8F42-2944-F97CC84077C0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62139DF-4AF2-8F82-6699-9F6E931BCCB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111F936-FE66-6452-222B-02869D7FFE3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36EC78F-1E2F-7E25-1888-DB100D549CC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7D2C496-BE61-C76A-1FB6-4102B9438D5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143C75-F115-FF60-3716-FF227C8ADF28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7" name="TitleBackground">
              <a:extLst>
                <a:ext uri="{FF2B5EF4-FFF2-40B4-BE49-F238E27FC236}">
                  <a16:creationId xmlns:a16="http://schemas.microsoft.com/office/drawing/2014/main" id="{7A298ABA-F071-4797-0852-AB928191B5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ColorBlock">
              <a:extLst>
                <a:ext uri="{FF2B5EF4-FFF2-40B4-BE49-F238E27FC236}">
                  <a16:creationId xmlns:a16="http://schemas.microsoft.com/office/drawing/2014/main" id="{756C013E-512B-AF4C-A9C7-3887CE056149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ypeText">
              <a:extLst>
                <a:ext uri="{FF2B5EF4-FFF2-40B4-BE49-F238E27FC236}">
                  <a16:creationId xmlns:a16="http://schemas.microsoft.com/office/drawing/2014/main" id="{5DDC5C40-BBDD-194B-7F07-AA8C50849ACE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20" name="TipText">
              <a:extLst>
                <a:ext uri="{FF2B5EF4-FFF2-40B4-BE49-F238E27FC236}">
                  <a16:creationId xmlns:a16="http://schemas.microsoft.com/office/drawing/2014/main" id="{4B96623F-FBE7-F1F9-33EF-32B6D3710960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3445422-C8E9-71A9-E60D-B98552E6BE8C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904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22665E0D-035C-40E6-A657-546F8C726D72}" type="slidenum">
              <a:rPr lang="zh-CN" altLang="en-US"/>
              <a:t>1</a:t>
            </a:fld>
            <a:endParaRPr lang="en-US" altLang="zh-CN"/>
          </a:p>
        </p:txBody>
      </p:sp>
      <p:sp>
        <p:nvSpPr>
          <p:cNvPr id="517127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280598" cy="720725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章 模拟集成运算放大器及应用</a:t>
            </a:r>
          </a:p>
        </p:txBody>
      </p:sp>
      <p:sp>
        <p:nvSpPr>
          <p:cNvPr id="517129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5800" y="1196975"/>
            <a:ext cx="7772400" cy="4679950"/>
          </a:xfrm>
        </p:spPr>
        <p:txBody>
          <a:bodyPr/>
          <a:lstStyle/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600" b="1" dirty="0">
                <a:hlinkClick r:id="rId2" action="ppaction://hlinksldjump"/>
              </a:rPr>
              <a:t>4.1  </a:t>
            </a:r>
            <a:r>
              <a:rPr lang="zh-CN" altLang="en-US" sz="2600" b="1" dirty="0">
                <a:hlinkClick r:id="rId2" action="ppaction://hlinksldjump"/>
              </a:rPr>
              <a:t>放大电路概述及其主要性能指标</a:t>
            </a:r>
            <a:endParaRPr lang="zh-CN" altLang="en-US" sz="2600" b="1" dirty="0"/>
          </a:p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600" b="1" dirty="0">
                <a:hlinkClick r:id="rId3" action="ppaction://hlinksldjump"/>
              </a:rPr>
              <a:t>4.2  </a:t>
            </a:r>
            <a:r>
              <a:rPr lang="zh-CN" altLang="en-US" sz="2600" b="1" dirty="0">
                <a:hlinkClick r:id="rId3" action="ppaction://hlinksldjump"/>
              </a:rPr>
              <a:t>模拟集成电路运算放大器</a:t>
            </a:r>
            <a:endParaRPr lang="zh-CN" altLang="en-US" sz="2600" b="1" dirty="0"/>
          </a:p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600" b="1" dirty="0">
                <a:hlinkClick r:id="" action="ppaction://noaction"/>
              </a:rPr>
              <a:t>4.3  </a:t>
            </a:r>
            <a:r>
              <a:rPr lang="zh-CN" altLang="en-US" sz="2600" b="1" dirty="0">
                <a:hlinkClick r:id="" action="ppaction://noaction"/>
              </a:rPr>
              <a:t>理想集成运算放大器</a:t>
            </a:r>
            <a:endParaRPr lang="zh-CN" altLang="en-US" sz="2600" b="1" dirty="0"/>
          </a:p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600" b="1" dirty="0">
                <a:solidFill>
                  <a:srgbClr val="FF000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4.4  </a:t>
            </a:r>
            <a:r>
              <a:rPr lang="zh-CN" altLang="en-US" sz="2600" b="1" dirty="0">
                <a:solidFill>
                  <a:srgbClr val="FF000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基本运算电路</a:t>
            </a:r>
            <a:endParaRPr lang="zh-CN" altLang="en-US" sz="2600" b="1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Bef>
                <a:spcPct val="50000"/>
              </a:spcBef>
            </a:pPr>
            <a:r>
              <a:rPr lang="en-US" altLang="zh-CN" sz="2600" b="1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4.5  </a:t>
            </a:r>
            <a:r>
              <a:rPr lang="zh-CN" altLang="en-US" sz="2600" b="1" dirty="0"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电压比较器</a:t>
            </a:r>
            <a:endParaRPr lang="zh-CN" altLang="en-US" sz="2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F8C2255-EDE3-2C9C-A486-042705E200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DEE6B7-7E44-4210-8FB6-3398D7FD1216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B33E8F-277E-F832-4B9F-7F44E6F38F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集成运放内部是由直接耦合方式的多级放大电路组成,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作为放大器应用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,它是______。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0355B1-90CD-DB25-DBE8-A755B30E0EE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能放大直流信号,不能放大交流信号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C271B6-53CA-7FEE-6418-9D2EE9E9853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能放大交流信号,不能放大直流信号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B8B385-2491-76D7-6C03-78529AA6223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既能放大交流信号,也能放大直流信号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708E12-4EB0-E772-5A52-78E85DE838C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pPr algn="l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都不能放大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2F66959-46AF-7A77-BBB0-18D0693556C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9E79C26-1E19-EB8F-50A7-5F8B945097A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AA7DFEE-DEDE-F51B-204C-725AA990310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4C42CF9-0D60-45AB-8790-49C37558E587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614CE1E-4352-B10C-2954-10EB516F183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A9F2336-C146-0494-A889-2918A0A3AE4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>
              <a:extLst>
                <a:ext uri="{FF2B5EF4-FFF2-40B4-BE49-F238E27FC236}">
                  <a16:creationId xmlns:a16="http://schemas.microsoft.com/office/drawing/2014/main" id="{9B262783-82B2-B1B2-A011-B83BD58C89E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>
              <a:extLst>
                <a:ext uri="{FF2B5EF4-FFF2-40B4-BE49-F238E27FC236}">
                  <a16:creationId xmlns:a16="http://schemas.microsoft.com/office/drawing/2014/main" id="{F2A5AFD7-6ADE-DE37-8305-618D01B4C00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>
              <a:extLst>
                <a:ext uri="{FF2B5EF4-FFF2-40B4-BE49-F238E27FC236}">
                  <a16:creationId xmlns:a16="http://schemas.microsoft.com/office/drawing/2014/main" id="{F61A21D2-D85B-0C83-EA30-A28A45951565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>
              <a:extLst>
                <a:ext uri="{FF2B5EF4-FFF2-40B4-BE49-F238E27FC236}">
                  <a16:creationId xmlns:a16="http://schemas.microsoft.com/office/drawing/2014/main" id="{9E0F4171-4792-AD4A-0385-9B20D27D04D7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pPr algn="l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4F7DFA3-561B-648C-5939-BFFF182C5185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7051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71386A0-35A7-4F18-BC1A-3A77A42AF81A}" type="slidenum">
              <a:rPr lang="zh-CN" altLang="en-US"/>
              <a:t>20</a:t>
            </a:fld>
            <a:endParaRPr lang="en-US" altLang="zh-CN"/>
          </a:p>
        </p:txBody>
      </p:sp>
      <p:sp>
        <p:nvSpPr>
          <p:cNvPr id="53044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三、集成运放的符号及电压传输特性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324542" y="980728"/>
            <a:ext cx="9577062" cy="1323975"/>
          </a:xfrm>
        </p:spPr>
        <p:txBody>
          <a:bodyPr/>
          <a:lstStyle/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zh-CN" altLang="en-US" sz="2400" dirty="0"/>
              <a:t>集成运算放大电路因最初为实现信号的运算而得名。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zh-CN" altLang="en-US" sz="2400" dirty="0"/>
              <a:t>高性能：输入电阻很大、输出电阻很小、差模放大倍数很大、共模放大倍数很小、频带很宽、受温度的影响很小</a:t>
            </a:r>
            <a:r>
              <a:rPr lang="en-US" altLang="zh-CN" sz="2400" dirty="0"/>
              <a:t>……</a:t>
            </a:r>
          </a:p>
        </p:txBody>
      </p:sp>
      <p:sp>
        <p:nvSpPr>
          <p:cNvPr id="530437" name="Text Box 5"/>
          <p:cNvSpPr txBox="1">
            <a:spLocks noChangeArrowheads="1"/>
          </p:cNvSpPr>
          <p:nvPr/>
        </p:nvSpPr>
        <p:spPr bwMode="auto">
          <a:xfrm>
            <a:off x="35496" y="2204864"/>
            <a:ext cx="1366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b="0" dirty="0"/>
              <a:t>1. </a:t>
            </a:r>
            <a:r>
              <a:rPr lang="zh-CN" altLang="en-US" b="0" dirty="0"/>
              <a:t>符号</a:t>
            </a:r>
          </a:p>
        </p:txBody>
      </p:sp>
      <p:sp>
        <p:nvSpPr>
          <p:cNvPr id="530438" name="AutoShape 6"/>
          <p:cNvSpPr/>
          <p:nvPr/>
        </p:nvSpPr>
        <p:spPr bwMode="auto">
          <a:xfrm>
            <a:off x="1548309" y="2492896"/>
            <a:ext cx="1727200" cy="574675"/>
          </a:xfrm>
          <a:prstGeom prst="borderCallout1">
            <a:avLst>
              <a:gd name="adj1" fmla="val 19889"/>
              <a:gd name="adj2" fmla="val -4412"/>
              <a:gd name="adj3" fmla="val 145306"/>
              <a:gd name="adj4" fmla="val -20037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相位相同</a:t>
            </a:r>
          </a:p>
        </p:txBody>
      </p:sp>
      <p:sp>
        <p:nvSpPr>
          <p:cNvPr id="530439" name="Line 7"/>
          <p:cNvSpPr>
            <a:spLocks noChangeShapeType="1"/>
          </p:cNvSpPr>
          <p:nvPr/>
        </p:nvSpPr>
        <p:spPr bwMode="auto">
          <a:xfrm flipH="1" flipV="1">
            <a:off x="3275509" y="2564333"/>
            <a:ext cx="288925" cy="7921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0440" name="AutoShape 8"/>
          <p:cNvSpPr/>
          <p:nvPr/>
        </p:nvSpPr>
        <p:spPr bwMode="auto">
          <a:xfrm>
            <a:off x="1548309" y="4651896"/>
            <a:ext cx="1728787" cy="576262"/>
          </a:xfrm>
          <a:prstGeom prst="borderCallout1">
            <a:avLst>
              <a:gd name="adj1" fmla="val 19833"/>
              <a:gd name="adj2" fmla="val -4407"/>
              <a:gd name="adj3" fmla="val -29750"/>
              <a:gd name="adj4" fmla="val -27181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rPr>
              <a:t>相位相反</a:t>
            </a:r>
          </a:p>
        </p:txBody>
      </p:sp>
      <p:sp>
        <p:nvSpPr>
          <p:cNvPr id="530441" name="Line 9"/>
          <p:cNvSpPr>
            <a:spLocks noChangeShapeType="1"/>
          </p:cNvSpPr>
          <p:nvPr/>
        </p:nvSpPr>
        <p:spPr bwMode="auto">
          <a:xfrm flipV="1">
            <a:off x="3348534" y="3715271"/>
            <a:ext cx="215900" cy="936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044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04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650602"/>
              </p:ext>
            </p:extLst>
          </p:nvPr>
        </p:nvGraphicFramePr>
        <p:xfrm>
          <a:off x="827584" y="3081858"/>
          <a:ext cx="2849562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85290" imgH="896620" progId="Visio.Drawing.11">
                  <p:embed/>
                </p:oleObj>
              </mc:Choice>
              <mc:Fallback>
                <p:oleObj name="Visio" r:id="rId2" imgW="1685290" imgH="896620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081858"/>
                        <a:ext cx="2849562" cy="149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>
            <a:extLst>
              <a:ext uri="{FF2B5EF4-FFF2-40B4-BE49-F238E27FC236}">
                <a16:creationId xmlns:a16="http://schemas.microsoft.com/office/drawing/2014/main" id="{73B8B79C-763D-FF32-1113-CF4973A6A67E}"/>
              </a:ext>
            </a:extLst>
          </p:cNvPr>
          <p:cNvGrpSpPr/>
          <p:nvPr/>
        </p:nvGrpSpPr>
        <p:grpSpPr bwMode="auto">
          <a:xfrm>
            <a:off x="5868144" y="2348880"/>
            <a:ext cx="2504901" cy="2337746"/>
            <a:chOff x="726" y="1250"/>
            <a:chExt cx="1470" cy="1224"/>
          </a:xfrm>
        </p:grpSpPr>
        <p:sp>
          <p:nvSpPr>
            <p:cNvPr id="3" name="Line 15">
              <a:extLst>
                <a:ext uri="{FF2B5EF4-FFF2-40B4-BE49-F238E27FC236}">
                  <a16:creationId xmlns:a16="http://schemas.microsoft.com/office/drawing/2014/main" id="{4A4BD978-55F4-FFC9-DF3C-8EDE3559F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464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5C87CB96-B447-26D7-BF43-97991A4932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96" y="1651"/>
              <a:ext cx="576" cy="538"/>
            </a:xfrm>
            <a:prstGeom prst="triangle">
              <a:avLst>
                <a:gd name="adj" fmla="val 4964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5" name="Line 17">
              <a:extLst>
                <a:ext uri="{FF2B5EF4-FFF2-40B4-BE49-F238E27FC236}">
                  <a16:creationId xmlns:a16="http://schemas.microsoft.com/office/drawing/2014/main" id="{102B0127-B7EB-D1BF-33E0-0D180411E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1920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6" name="Group 18">
              <a:extLst>
                <a:ext uri="{FF2B5EF4-FFF2-40B4-BE49-F238E27FC236}">
                  <a16:creationId xmlns:a16="http://schemas.microsoft.com/office/drawing/2014/main" id="{F40D37BF-C674-3AF8-3EB6-EFD5C6CF2E2C}"/>
                </a:ext>
              </a:extLst>
            </p:cNvPr>
            <p:cNvGrpSpPr/>
            <p:nvPr/>
          </p:nvGrpSpPr>
          <p:grpSpPr bwMode="auto">
            <a:xfrm>
              <a:off x="1344" y="2011"/>
              <a:ext cx="91" cy="91"/>
              <a:chOff x="1872" y="3014"/>
              <a:chExt cx="91" cy="91"/>
            </a:xfrm>
          </p:grpSpPr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8783028A-C810-4488-9E01-FF4AF2A4E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3072"/>
                <a:ext cx="9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94A4F2E6-C534-102F-1FCA-06FEC48B59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864" y="3060"/>
                <a:ext cx="9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" name="Line 21">
              <a:extLst>
                <a:ext uri="{FF2B5EF4-FFF2-40B4-BE49-F238E27FC236}">
                  <a16:creationId xmlns:a16="http://schemas.microsoft.com/office/drawing/2014/main" id="{5789F68A-9FA5-91D6-4EC3-8E56C8402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7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Line 22">
              <a:extLst>
                <a:ext uri="{FF2B5EF4-FFF2-40B4-BE49-F238E27FC236}">
                  <a16:creationId xmlns:a16="http://schemas.microsoft.com/office/drawing/2014/main" id="{8A23FEEA-5D6B-ACD8-B34B-030AB473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776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Line 23">
              <a:extLst>
                <a:ext uri="{FF2B5EF4-FFF2-40B4-BE49-F238E27FC236}">
                  <a16:creationId xmlns:a16="http://schemas.microsoft.com/office/drawing/2014/main" id="{281339D7-A703-1AAC-B377-A2BE8FA34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112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Oval 24">
              <a:extLst>
                <a:ext uri="{FF2B5EF4-FFF2-40B4-BE49-F238E27FC236}">
                  <a16:creationId xmlns:a16="http://schemas.microsoft.com/office/drawing/2014/main" id="{6E521C1D-93EB-4076-8707-1A3E73FF2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1739"/>
              <a:ext cx="73" cy="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2CA2696C-90D2-D16C-5F2E-13CC6D7F7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2075"/>
              <a:ext cx="73" cy="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3" name="Oval 26">
              <a:extLst>
                <a:ext uri="{FF2B5EF4-FFF2-40B4-BE49-F238E27FC236}">
                  <a16:creationId xmlns:a16="http://schemas.microsoft.com/office/drawing/2014/main" id="{5A937B56-0844-6867-5921-8FD3CB5E2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1391"/>
              <a:ext cx="73" cy="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77A910E4-B8FE-E9B4-639E-CED91AEA6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2376"/>
              <a:ext cx="73" cy="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AC719DAE-875A-C604-ACBC-B3FE6342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3" y="1883"/>
              <a:ext cx="73" cy="7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ea typeface="黑体" panose="02010609060101010101" pitchFamily="49" charset="-122"/>
              </a:endParaRPr>
            </a:p>
          </p:txBody>
        </p:sp>
        <p:sp>
          <p:nvSpPr>
            <p:cNvPr id="16" name="Text Box 29">
              <a:extLst>
                <a:ext uri="{FF2B5EF4-FFF2-40B4-BE49-F238E27FC236}">
                  <a16:creationId xmlns:a16="http://schemas.microsoft.com/office/drawing/2014/main" id="{26C06937-038B-5DCD-75BB-203BA07C7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" y="1739"/>
              <a:ext cx="426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 i="1"/>
                <a:t>u</a:t>
              </a:r>
              <a:r>
                <a:rPr lang="en-US" altLang="zh-CN" baseline="-25000"/>
                <a:t>id</a:t>
              </a:r>
            </a:p>
          </p:txBody>
        </p:sp>
        <p:grpSp>
          <p:nvGrpSpPr>
            <p:cNvPr id="17" name="Group 30">
              <a:extLst>
                <a:ext uri="{FF2B5EF4-FFF2-40B4-BE49-F238E27FC236}">
                  <a16:creationId xmlns:a16="http://schemas.microsoft.com/office/drawing/2014/main" id="{310990E7-9BB1-5CAB-4C01-246717C141D3}"/>
                </a:ext>
              </a:extLst>
            </p:cNvPr>
            <p:cNvGrpSpPr/>
            <p:nvPr/>
          </p:nvGrpSpPr>
          <p:grpSpPr bwMode="auto">
            <a:xfrm>
              <a:off x="816" y="1711"/>
              <a:ext cx="91" cy="91"/>
              <a:chOff x="1872" y="3014"/>
              <a:chExt cx="91" cy="91"/>
            </a:xfrm>
          </p:grpSpPr>
          <p:sp>
            <p:nvSpPr>
              <p:cNvPr id="21" name="Line 31">
                <a:extLst>
                  <a:ext uri="{FF2B5EF4-FFF2-40B4-BE49-F238E27FC236}">
                    <a16:creationId xmlns:a16="http://schemas.microsoft.com/office/drawing/2014/main" id="{1FA4F97C-37C8-3516-AE7F-A1CB87D302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3072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2" name="Line 32">
                <a:extLst>
                  <a:ext uri="{FF2B5EF4-FFF2-40B4-BE49-F238E27FC236}">
                    <a16:creationId xmlns:a16="http://schemas.microsoft.com/office/drawing/2014/main" id="{B892BA59-4DAB-7CFE-D575-B3ED0AB80D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864" y="3060"/>
                <a:ext cx="91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8" name="Line 33">
              <a:extLst>
                <a:ext uri="{FF2B5EF4-FFF2-40B4-BE49-F238E27FC236}">
                  <a16:creationId xmlns:a16="http://schemas.microsoft.com/office/drawing/2014/main" id="{983584CC-97AE-607F-27B2-065A16528C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112"/>
              <a:ext cx="96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Text Box 34">
              <a:extLst>
                <a:ext uri="{FF2B5EF4-FFF2-40B4-BE49-F238E27FC236}">
                  <a16:creationId xmlns:a16="http://schemas.microsoft.com/office/drawing/2014/main" id="{793DF436-9CCF-6180-44E8-81CC382B17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3" y="1250"/>
              <a:ext cx="504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/>
                <a:t>+</a:t>
              </a:r>
              <a:r>
                <a:rPr lang="en-US" altLang="zh-CN" i="1"/>
                <a:t>V</a:t>
              </a:r>
              <a:r>
                <a:rPr lang="en-US" altLang="zh-CN" baseline="-25000"/>
                <a:t>CC</a:t>
              </a:r>
            </a:p>
          </p:txBody>
        </p:sp>
        <p:sp>
          <p:nvSpPr>
            <p:cNvPr id="20" name="Text Box 35">
              <a:extLst>
                <a:ext uri="{FF2B5EF4-FFF2-40B4-BE49-F238E27FC236}">
                  <a16:creationId xmlns:a16="http://schemas.microsoft.com/office/drawing/2014/main" id="{027DEB2C-9285-3436-9646-A3626BE80E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3" y="2232"/>
              <a:ext cx="47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en-US" altLang="zh-CN"/>
                <a:t>–</a:t>
              </a:r>
              <a:r>
                <a:rPr lang="en-US" altLang="zh-CN" i="1"/>
                <a:t>V</a:t>
              </a:r>
              <a:r>
                <a:rPr lang="en-US" altLang="zh-CN" baseline="-25000"/>
                <a:t>EE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2DDCA9DD-9978-72B4-B3EF-C418BB0DB2FE}"/>
              </a:ext>
            </a:extLst>
          </p:cNvPr>
          <p:cNvSpPr txBox="1"/>
          <p:nvPr/>
        </p:nvSpPr>
        <p:spPr>
          <a:xfrm>
            <a:off x="54631" y="5343599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highlight>
                  <a:srgbClr val="FFFF00"/>
                </a:highlight>
                <a:sym typeface="+mn-ea"/>
              </a:rPr>
              <a:t>差模信号、差分信号：</a:t>
            </a:r>
            <a:r>
              <a:rPr lang="en-US" altLang="zh-CN" dirty="0" err="1">
                <a:highlight>
                  <a:srgbClr val="FFFF00"/>
                </a:highlight>
                <a:sym typeface="+mn-ea"/>
              </a:rPr>
              <a:t>u</a:t>
            </a:r>
            <a:r>
              <a:rPr lang="en-US" altLang="zh-CN" baseline="-25000" dirty="0" err="1">
                <a:highlight>
                  <a:srgbClr val="FFFF00"/>
                </a:highlight>
              </a:rPr>
              <a:t>id</a:t>
            </a:r>
            <a:r>
              <a:rPr lang="en-US" altLang="zh-CN" dirty="0">
                <a:highlight>
                  <a:srgbClr val="FFFF00"/>
                </a:highlight>
              </a:rPr>
              <a:t>=u</a:t>
            </a:r>
            <a:r>
              <a:rPr lang="en-US" altLang="zh-CN" baseline="-25000" dirty="0">
                <a:highlight>
                  <a:srgbClr val="FFFF00"/>
                </a:highlight>
              </a:rPr>
              <a:t>+</a:t>
            </a:r>
            <a:r>
              <a:rPr lang="en-US" altLang="zh-CN" dirty="0">
                <a:highlight>
                  <a:srgbClr val="FFFF00"/>
                </a:highlight>
              </a:rPr>
              <a:t>-u</a:t>
            </a:r>
            <a:r>
              <a:rPr lang="en-US" altLang="zh-CN" baseline="-25000" dirty="0">
                <a:highlight>
                  <a:srgbClr val="FFFF00"/>
                </a:highlight>
              </a:rPr>
              <a:t>-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D7DB0C5-0FA6-4F3E-B236-A681324AC9B0}"/>
              </a:ext>
            </a:extLst>
          </p:cNvPr>
          <p:cNvSpPr txBox="1"/>
          <p:nvPr/>
        </p:nvSpPr>
        <p:spPr>
          <a:xfrm>
            <a:off x="35496" y="5733256"/>
            <a:ext cx="9108504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差模信号</a:t>
            </a:r>
            <a:r>
              <a:rPr lang="en-US" altLang="zh-CN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differential mode</a:t>
            </a:r>
            <a:r>
              <a:rPr lang="zh-CN" altLang="en-US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，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大小相等、</a:t>
            </a:r>
            <a:r>
              <a:rPr lang="zh-CN" altLang="en-US" sz="1800" dirty="0">
                <a:solidFill>
                  <a:srgbClr val="A50021"/>
                </a:solidFill>
                <a:highlight>
                  <a:srgbClr val="FFFF00"/>
                </a:highlight>
                <a:sym typeface="+mn-ea"/>
              </a:rPr>
              <a:t>相位相反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（V-</a:t>
            </a:r>
            <a:r>
              <a:rPr lang="en-US" altLang="zh-CN" sz="1800" dirty="0">
                <a:highlight>
                  <a:srgbClr val="FFFF00"/>
                </a:highlight>
                <a:sym typeface="+mn-ea"/>
              </a:rPr>
              <a:t>≠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V+）</a:t>
            </a:r>
            <a:r>
              <a:rPr lang="zh-CN" altLang="en-US" sz="1800" dirty="0">
                <a:solidFill>
                  <a:srgbClr val="A50021"/>
                </a:solidFill>
                <a:highlight>
                  <a:srgbClr val="FFFF00"/>
                </a:highlight>
                <a:sym typeface="+mn-ea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有用信号，需增强；</a:t>
            </a:r>
            <a:endParaRPr lang="en-US" altLang="zh-CN" sz="1800" dirty="0">
              <a:solidFill>
                <a:srgbClr val="D60093"/>
              </a:solidFill>
              <a:highlight>
                <a:srgbClr val="FFFF00"/>
              </a:highlight>
            </a:endParaRPr>
          </a:p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共模信号</a:t>
            </a:r>
            <a:r>
              <a:rPr lang="en-US" altLang="zh-CN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common mode</a:t>
            </a:r>
            <a:r>
              <a:rPr lang="zh-CN" altLang="en-US" sz="1800" dirty="0">
                <a:solidFill>
                  <a:srgbClr val="D60093"/>
                </a:solidFill>
                <a:highlight>
                  <a:srgbClr val="FFFF00"/>
                </a:highlight>
                <a:sym typeface="+mn-ea"/>
              </a:rPr>
              <a:t>，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大小相等、</a:t>
            </a:r>
            <a:r>
              <a:rPr lang="zh-CN" altLang="en-US" sz="1800" dirty="0">
                <a:solidFill>
                  <a:srgbClr val="A50021"/>
                </a:solidFill>
                <a:highlight>
                  <a:srgbClr val="FFFF00"/>
                </a:highlight>
                <a:sym typeface="+mn-ea"/>
              </a:rPr>
              <a:t>相位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相同（V-</a:t>
            </a:r>
            <a:r>
              <a:rPr lang="en-US" altLang="zh-CN" sz="1800" dirty="0">
                <a:highlight>
                  <a:srgbClr val="FFFF00"/>
                </a:highlight>
                <a:sym typeface="+mn-ea"/>
              </a:rPr>
              <a:t>=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V+），无用信号或误差信号，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需</a:t>
            </a:r>
            <a:r>
              <a:rPr lang="zh-CN" altLang="en-US" sz="1800" dirty="0">
                <a:highlight>
                  <a:srgbClr val="FFFF00"/>
                </a:highlight>
                <a:sym typeface="+mn-ea"/>
              </a:rPr>
              <a:t>抑制；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3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53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3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30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30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435" grpId="0" build="p" autoUpdateAnimBg="0"/>
      <p:bldP spid="530437" grpId="0" autoUpdateAnimBg="0"/>
      <p:bldP spid="530438" grpId="0" animBg="1"/>
      <p:bldP spid="530440" grpId="0" animBg="1"/>
      <p:bldP spid="25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EFDA23DA-5D88-464F-B07E-252B699754CD}" type="slidenum">
              <a:rPr lang="zh-CN" altLang="en-US"/>
              <a:t>21</a:t>
            </a:fld>
            <a:endParaRPr lang="en-US" altLang="zh-CN"/>
          </a:p>
        </p:txBody>
      </p:sp>
      <p:sp>
        <p:nvSpPr>
          <p:cNvPr id="599042" name="Rectangle 2"/>
          <p:cNvSpPr>
            <a:spLocks noChangeArrowheads="1"/>
          </p:cNvSpPr>
          <p:nvPr/>
        </p:nvSpPr>
        <p:spPr bwMode="auto">
          <a:xfrm>
            <a:off x="2243138" y="5013325"/>
            <a:ext cx="519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/>
              <a:t> </a:t>
            </a:r>
            <a:r>
              <a:rPr lang="en-US" altLang="zh-CN"/>
              <a:t>F007/</a:t>
            </a:r>
            <a:r>
              <a:rPr lang="el-GR" altLang="zh-CN">
                <a:ea typeface="宋体" panose="02010600030101010101" pitchFamily="2" charset="-122"/>
              </a:rPr>
              <a:t>μ</a:t>
            </a:r>
            <a:r>
              <a:rPr lang="en-US" altLang="zh-CN">
                <a:ea typeface="宋体" panose="02010600030101010101" pitchFamily="2" charset="-122"/>
              </a:rPr>
              <a:t>A741</a:t>
            </a:r>
            <a:r>
              <a:rPr lang="zh-CN" altLang="en-US" b="0"/>
              <a:t>的外形结构和引脚排列图</a:t>
            </a: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通用型集成运放的管脚说明</a:t>
            </a:r>
          </a:p>
        </p:txBody>
      </p:sp>
      <p:graphicFrame>
        <p:nvGraphicFramePr>
          <p:cNvPr id="599044" name="Object 4"/>
          <p:cNvGraphicFramePr>
            <a:graphicFrameLocks noChangeAspect="1"/>
          </p:cNvGraphicFramePr>
          <p:nvPr/>
        </p:nvGraphicFramePr>
        <p:xfrm>
          <a:off x="1331913" y="1196975"/>
          <a:ext cx="6527800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55085" imgH="2061845" progId="Visio.Drawing.11">
                  <p:embed/>
                </p:oleObj>
              </mc:Choice>
              <mc:Fallback>
                <p:oleObj name="Visio" r:id="rId2" imgW="3855085" imgH="206184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196975"/>
                        <a:ext cx="6527800" cy="348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36B7139B-F4A4-4A1B-9894-187AA7A1E082}" type="slidenum">
              <a:rPr lang="zh-CN" altLang="en-US"/>
              <a:t>22</a:t>
            </a:fld>
            <a:endParaRPr lang="en-US" altLang="zh-CN"/>
          </a:p>
        </p:txBody>
      </p:sp>
      <p:sp>
        <p:nvSpPr>
          <p:cNvPr id="5969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通用型集成运放的管脚说明</a:t>
            </a:r>
          </a:p>
        </p:txBody>
      </p:sp>
      <p:pic>
        <p:nvPicPr>
          <p:cNvPr id="596999" name="Picture 7" descr="5t6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125538"/>
            <a:ext cx="48974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7000" name="Rectangle 8"/>
          <p:cNvSpPr>
            <a:spLocks noChangeArrowheads="1"/>
          </p:cNvSpPr>
          <p:nvPr/>
        </p:nvSpPr>
        <p:spPr bwMode="auto">
          <a:xfrm>
            <a:off x="2700338" y="5373688"/>
            <a:ext cx="448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zh-CN" altLang="en-US"/>
              <a:t> </a:t>
            </a:r>
            <a:r>
              <a:rPr lang="en-US" altLang="zh-CN"/>
              <a:t>F007/</a:t>
            </a:r>
            <a:r>
              <a:rPr lang="el-GR" altLang="zh-CN"/>
              <a:t>μ</a:t>
            </a:r>
            <a:r>
              <a:rPr lang="en-US" altLang="zh-CN"/>
              <a:t>A741</a:t>
            </a:r>
            <a:r>
              <a:rPr lang="zh-CN" altLang="en-US" b="0"/>
              <a:t>运放的外部接线图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F4014615-9780-49B1-806D-DED2D7F93422}" type="slidenum">
              <a:rPr lang="zh-CN" altLang="en-US"/>
              <a:t>23</a:t>
            </a:fld>
            <a:endParaRPr lang="en-US" altLang="zh-CN"/>
          </a:p>
        </p:txBody>
      </p:sp>
      <p:graphicFrame>
        <p:nvGraphicFramePr>
          <p:cNvPr id="531466" name="Object 10"/>
          <p:cNvGraphicFramePr>
            <a:graphicFrameLocks noChangeAspect="1"/>
          </p:cNvGraphicFramePr>
          <p:nvPr/>
        </p:nvGraphicFramePr>
        <p:xfrm>
          <a:off x="1908175" y="1773238"/>
          <a:ext cx="4933950" cy="250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913380" imgH="1488440" progId="Visio.Drawing.11">
                  <p:embed/>
                </p:oleObj>
              </mc:Choice>
              <mc:Fallback>
                <p:oleObj name="Visio" r:id="rId2" imgW="2913380" imgH="1488440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773238"/>
                        <a:ext cx="4933950" cy="2506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7704137" cy="790575"/>
          </a:xfrm>
        </p:spPr>
        <p:txBody>
          <a:bodyPr/>
          <a:lstStyle/>
          <a:p>
            <a:pPr lvl="1"/>
            <a:r>
              <a:rPr lang="zh-CN" altLang="en-US" sz="2400"/>
              <a:t>集成运算放大器是电压放大器，因此可用双口网络来表示。 </a:t>
            </a:r>
          </a:p>
        </p:txBody>
      </p:sp>
      <p:sp>
        <p:nvSpPr>
          <p:cNvPr id="531462" name="AutoShape 6"/>
          <p:cNvSpPr/>
          <p:nvPr/>
        </p:nvSpPr>
        <p:spPr bwMode="auto">
          <a:xfrm>
            <a:off x="1692275" y="4581525"/>
            <a:ext cx="1079500" cy="792163"/>
          </a:xfrm>
          <a:prstGeom prst="borderCallout1">
            <a:avLst>
              <a:gd name="adj1" fmla="val 14431"/>
              <a:gd name="adj2" fmla="val 107060"/>
              <a:gd name="adj3" fmla="val -200801"/>
              <a:gd name="adj4" fmla="val 209852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输入电阻 </a:t>
            </a:r>
          </a:p>
        </p:txBody>
      </p:sp>
      <p:sp>
        <p:nvSpPr>
          <p:cNvPr id="531463" name="AutoShape 7"/>
          <p:cNvSpPr/>
          <p:nvPr/>
        </p:nvSpPr>
        <p:spPr bwMode="auto">
          <a:xfrm>
            <a:off x="3492500" y="4581525"/>
            <a:ext cx="1079500" cy="863600"/>
          </a:xfrm>
          <a:prstGeom prst="borderCallout1">
            <a:avLst>
              <a:gd name="adj1" fmla="val 13236"/>
              <a:gd name="adj2" fmla="val 107060"/>
              <a:gd name="adj3" fmla="val -232537"/>
              <a:gd name="adj4" fmla="val 159852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输出电阻 </a:t>
            </a:r>
          </a:p>
        </p:txBody>
      </p:sp>
      <p:sp>
        <p:nvSpPr>
          <p:cNvPr id="531464" name="AutoShape 8"/>
          <p:cNvSpPr/>
          <p:nvPr/>
        </p:nvSpPr>
        <p:spPr bwMode="auto">
          <a:xfrm>
            <a:off x="5292725" y="4581525"/>
            <a:ext cx="2232025" cy="863600"/>
          </a:xfrm>
          <a:prstGeom prst="borderCallout1">
            <a:avLst>
              <a:gd name="adj1" fmla="val 13236"/>
              <a:gd name="adj2" fmla="val -3412"/>
              <a:gd name="adj3" fmla="val -108454"/>
              <a:gd name="adj4" fmla="val -18421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开环差模电压放大倍数 </a:t>
            </a:r>
          </a:p>
        </p:txBody>
      </p:sp>
      <p:sp>
        <p:nvSpPr>
          <p:cNvPr id="5314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/>
              <a:t>2</a:t>
            </a:r>
            <a:r>
              <a:rPr lang="zh-CN" altLang="en-US" sz="3200"/>
              <a:t>．集成运算放大器的电路模型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62" grpId="0" animBg="1" autoUpdateAnimBg="0"/>
      <p:bldP spid="531463" grpId="0" animBg="1" autoUpdateAnimBg="0"/>
      <p:bldP spid="531464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27AE3667-C69D-4A5A-9029-0EE511031526}" type="slidenum">
              <a:rPr lang="zh-CN" altLang="en-US"/>
              <a:t>24</a:t>
            </a:fld>
            <a:endParaRPr lang="en-US" altLang="zh-CN"/>
          </a:p>
        </p:txBody>
      </p:sp>
      <p:graphicFrame>
        <p:nvGraphicFramePr>
          <p:cNvPr id="532500" name="Object 20"/>
          <p:cNvGraphicFramePr>
            <a:graphicFrameLocks noChangeAspect="1"/>
          </p:cNvGraphicFramePr>
          <p:nvPr/>
        </p:nvGraphicFramePr>
        <p:xfrm>
          <a:off x="3635375" y="1052513"/>
          <a:ext cx="3536950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088515" imgH="2106930" progId="Visio.Drawing.11">
                  <p:embed/>
                </p:oleObj>
              </mc:Choice>
              <mc:Fallback>
                <p:oleObj name="Visio" r:id="rId2" imgW="2088515" imgH="2106930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052513"/>
                        <a:ext cx="3536950" cy="356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497" name="Rectangle 17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7704138" cy="720725"/>
          </a:xfrm>
        </p:spPr>
        <p:txBody>
          <a:bodyPr/>
          <a:lstStyle/>
          <a:p>
            <a:r>
              <a:rPr lang="en-US" altLang="zh-CN" sz="2400"/>
              <a:t>3</a:t>
            </a:r>
            <a:r>
              <a:rPr lang="zh-CN" altLang="en-US" sz="2400"/>
              <a:t>、电压传输特性</a:t>
            </a:r>
            <a:r>
              <a:rPr lang="en-US" altLang="zh-CN" sz="2400"/>
              <a:t>:</a:t>
            </a:r>
            <a:r>
              <a:rPr lang="zh-CN" altLang="en-US" sz="2400"/>
              <a:t>输出电压与输入电压的函数关系</a:t>
            </a:r>
          </a:p>
        </p:txBody>
      </p:sp>
      <p:graphicFrame>
        <p:nvGraphicFramePr>
          <p:cNvPr id="532482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68313" y="2565400"/>
          <a:ext cx="2112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228600" progId="Equation.DSMT4">
                  <p:embed/>
                </p:oleObj>
              </mc:Choice>
              <mc:Fallback>
                <p:oleObj name="Equation" r:id="rId4" imgW="1054100" imgH="228600" progId="Equation.DSMT4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565400"/>
                        <a:ext cx="2112962" cy="457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485" name="AutoShape 5"/>
          <p:cNvSpPr/>
          <p:nvPr/>
        </p:nvSpPr>
        <p:spPr bwMode="auto">
          <a:xfrm>
            <a:off x="611188" y="1628775"/>
            <a:ext cx="1220787" cy="474663"/>
          </a:xfrm>
          <a:prstGeom prst="borderCallout1">
            <a:avLst>
              <a:gd name="adj1" fmla="val 24079"/>
              <a:gd name="adj2" fmla="val 106241"/>
              <a:gd name="adj3" fmla="val 90968"/>
              <a:gd name="adj4" fmla="val 390769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/>
              <a:t>线性区</a:t>
            </a:r>
          </a:p>
        </p:txBody>
      </p:sp>
      <p:sp>
        <p:nvSpPr>
          <p:cNvPr id="532486" name="AutoShape 6"/>
          <p:cNvSpPr>
            <a:spLocks noChangeArrowheads="1"/>
          </p:cNvSpPr>
          <p:nvPr/>
        </p:nvSpPr>
        <p:spPr bwMode="auto">
          <a:xfrm>
            <a:off x="1187450" y="2133600"/>
            <a:ext cx="144463" cy="358775"/>
          </a:xfrm>
          <a:prstGeom prst="downArrow">
            <a:avLst>
              <a:gd name="adj1" fmla="val 50000"/>
              <a:gd name="adj2" fmla="val 62088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pSp>
        <p:nvGrpSpPr>
          <p:cNvPr id="532501" name="Group 21"/>
          <p:cNvGrpSpPr/>
          <p:nvPr/>
        </p:nvGrpSpPr>
        <p:grpSpPr bwMode="auto">
          <a:xfrm>
            <a:off x="971550" y="2486025"/>
            <a:ext cx="2981325" cy="1525588"/>
            <a:chOff x="612" y="1566"/>
            <a:chExt cx="1878" cy="961"/>
          </a:xfrm>
        </p:grpSpPr>
        <p:sp>
          <p:nvSpPr>
            <p:cNvPr id="532488" name="Oval 8"/>
            <p:cNvSpPr>
              <a:spLocks noChangeArrowheads="1"/>
            </p:cNvSpPr>
            <p:nvPr/>
          </p:nvSpPr>
          <p:spPr bwMode="auto">
            <a:xfrm>
              <a:off x="612" y="1566"/>
              <a:ext cx="366" cy="41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489" name="AutoShape 9"/>
            <p:cNvSpPr/>
            <p:nvPr/>
          </p:nvSpPr>
          <p:spPr bwMode="auto">
            <a:xfrm>
              <a:off x="1020" y="1979"/>
              <a:ext cx="1470" cy="548"/>
            </a:xfrm>
            <a:prstGeom prst="borderCallout1">
              <a:avLst>
                <a:gd name="adj1" fmla="val 13139"/>
                <a:gd name="adj2" fmla="val -3264"/>
                <a:gd name="adj3" fmla="val -6204"/>
                <a:gd name="adj4" fmla="val -9866"/>
              </a:avLst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dirty="0">
                  <a:solidFill>
                    <a:schemeClr val="hlink"/>
                  </a:solidFill>
                  <a:latin typeface="Arial" panose="020B0604020202020204" pitchFamily="34" charset="0"/>
                  <a:ea typeface="楷体_GB2312" pitchFamily="49" charset="-122"/>
                </a:rPr>
                <a:t>开环差模增益高达几十万倍</a:t>
              </a:r>
              <a:endParaRPr lang="en-US" altLang="zh-CN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endParaRPr>
            </a:p>
            <a:p>
              <a:pPr>
                <a:spcBef>
                  <a:spcPct val="0"/>
                </a:spcBef>
              </a:pPr>
              <a:endParaRPr lang="en-US" altLang="zh-CN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endParaRPr>
            </a:p>
            <a:p>
              <a:pPr>
                <a:spcBef>
                  <a:spcPct val="0"/>
                </a:spcBef>
              </a:pPr>
              <a:endParaRPr lang="en-US" altLang="zh-CN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endParaRPr>
            </a:p>
            <a:p>
              <a:pPr>
                <a:spcBef>
                  <a:spcPct val="0"/>
                </a:spcBef>
              </a:pPr>
              <a:endParaRPr lang="zh-CN" altLang="en-US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  <p:sp>
        <p:nvSpPr>
          <p:cNvPr id="532490" name="AutoShape 10"/>
          <p:cNvSpPr/>
          <p:nvPr/>
        </p:nvSpPr>
        <p:spPr bwMode="auto">
          <a:xfrm>
            <a:off x="6877050" y="3357563"/>
            <a:ext cx="1508125" cy="473075"/>
          </a:xfrm>
          <a:prstGeom prst="borderCallout1">
            <a:avLst>
              <a:gd name="adj1" fmla="val 24162"/>
              <a:gd name="adj2" fmla="val -5051"/>
              <a:gd name="adj3" fmla="val -343958"/>
              <a:gd name="adj4" fmla="val -43685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>
                <a:latin typeface="Arial" panose="020B0604020202020204" pitchFamily="34" charset="0"/>
              </a:rPr>
              <a:t>非线性区</a:t>
            </a:r>
          </a:p>
        </p:txBody>
      </p:sp>
      <p:sp>
        <p:nvSpPr>
          <p:cNvPr id="532491" name="Line 11"/>
          <p:cNvSpPr>
            <a:spLocks noChangeShapeType="1"/>
          </p:cNvSpPr>
          <p:nvPr/>
        </p:nvSpPr>
        <p:spPr bwMode="auto">
          <a:xfrm flipV="1">
            <a:off x="4859338" y="3429000"/>
            <a:ext cx="1873250" cy="7207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492" name="AutoShape 12"/>
          <p:cNvSpPr>
            <a:spLocks noChangeArrowheads="1"/>
          </p:cNvSpPr>
          <p:nvPr/>
        </p:nvSpPr>
        <p:spPr bwMode="auto">
          <a:xfrm>
            <a:off x="7524750" y="3860800"/>
            <a:ext cx="142875" cy="431800"/>
          </a:xfrm>
          <a:prstGeom prst="downArrow">
            <a:avLst>
              <a:gd name="adj1" fmla="val 50000"/>
              <a:gd name="adj2" fmla="val 75556"/>
            </a:avLst>
          </a:prstGeom>
          <a:solidFill>
            <a:srgbClr val="FFFFCC"/>
          </a:solidFill>
          <a:ln w="28575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532493" name="Text Box 13"/>
          <p:cNvSpPr txBox="1">
            <a:spLocks noChangeArrowheads="1"/>
          </p:cNvSpPr>
          <p:nvPr/>
        </p:nvSpPr>
        <p:spPr bwMode="auto">
          <a:xfrm>
            <a:off x="5795963" y="4292600"/>
            <a:ext cx="3168650" cy="987425"/>
          </a:xfrm>
          <a:prstGeom prst="rect">
            <a:avLst/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b="0"/>
              <a:t>输出不是高电平</a:t>
            </a:r>
            <a:r>
              <a:rPr lang="en-US" altLang="zh-CN"/>
              <a:t>+</a:t>
            </a:r>
            <a:r>
              <a:rPr lang="en-US" altLang="zh-CN" i="1"/>
              <a:t>U</a:t>
            </a:r>
            <a:r>
              <a:rPr lang="en-US" altLang="zh-CN" baseline="-25000"/>
              <a:t>OM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</a:pPr>
            <a:r>
              <a:rPr lang="zh-CN" altLang="en-US" b="0"/>
              <a:t>就是低电平</a:t>
            </a:r>
            <a:r>
              <a:rPr lang="en-US" altLang="zh-CN">
                <a:cs typeface="Times New Roman" panose="02020603050405020304" pitchFamily="18" charset="0"/>
              </a:rPr>
              <a:t>−</a:t>
            </a:r>
            <a:r>
              <a:rPr lang="en-US" altLang="zh-CN" i="1"/>
              <a:t>U</a:t>
            </a:r>
            <a:r>
              <a:rPr lang="en-US" altLang="zh-CN" baseline="-25000"/>
              <a:t>OM</a:t>
            </a:r>
          </a:p>
        </p:txBody>
      </p:sp>
      <p:sp>
        <p:nvSpPr>
          <p:cNvPr id="532495" name="AutoShape 15"/>
          <p:cNvSpPr/>
          <p:nvPr/>
        </p:nvSpPr>
        <p:spPr bwMode="auto">
          <a:xfrm>
            <a:off x="6813550" y="981075"/>
            <a:ext cx="2089150" cy="863600"/>
          </a:xfrm>
          <a:prstGeom prst="borderCallout1">
            <a:avLst>
              <a:gd name="adj1" fmla="val 13236"/>
              <a:gd name="adj2" fmla="val -3648"/>
              <a:gd name="adj3" fmla="val 71875"/>
              <a:gd name="adj4" fmla="val -69907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±</a:t>
            </a:r>
            <a:r>
              <a:rPr lang="en-US" altLang="zh-CN" i="1">
                <a:solidFill>
                  <a:schemeClr val="hlink"/>
                </a:solidFill>
                <a:ea typeface="楷体_GB2312" pitchFamily="49" charset="-122"/>
              </a:rPr>
              <a:t>U</a:t>
            </a:r>
            <a:r>
              <a:rPr lang="en-US" altLang="zh-CN" baseline="-25000">
                <a:solidFill>
                  <a:schemeClr val="hlink"/>
                </a:solidFill>
                <a:ea typeface="楷体_GB2312" pitchFamily="49" charset="-122"/>
              </a:rPr>
              <a:t>OM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的值决定于什么？</a:t>
            </a:r>
          </a:p>
        </p:txBody>
      </p:sp>
      <p:graphicFrame>
        <p:nvGraphicFramePr>
          <p:cNvPr id="532496" name="Object 1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9750" y="1052513"/>
          <a:ext cx="335756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24000" imgH="228600" progId="Equation.DSMT4">
                  <p:embed/>
                </p:oleObj>
              </mc:Choice>
              <mc:Fallback>
                <p:oleObj name="Equation" r:id="rId6" imgW="1524000" imgH="228600" progId="Equation.DSMT4">
                  <p:embed/>
                  <p:pic>
                    <p:nvPicPr>
                      <p:cNvPr id="0" name="Object 1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052513"/>
                        <a:ext cx="335756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20995BA-87A2-762B-2475-F990EC6E93A2}"/>
              </a:ext>
            </a:extLst>
          </p:cNvPr>
          <p:cNvSpPr txBox="1"/>
          <p:nvPr/>
        </p:nvSpPr>
        <p:spPr>
          <a:xfrm>
            <a:off x="486234" y="4101234"/>
            <a:ext cx="1748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最大输入电压在几十</a:t>
            </a: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~100</a:t>
            </a:r>
            <a:r>
              <a:rPr lang="zh-CN" altLang="en-US" sz="2400" dirty="0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多</a:t>
            </a:r>
            <a:r>
              <a:rPr lang="en-US" altLang="zh-CN" sz="2400" dirty="0" err="1">
                <a:solidFill>
                  <a:schemeClr val="hlink"/>
                </a:solidFill>
                <a:latin typeface="Arial" panose="020B0604020202020204" pitchFamily="34" charset="0"/>
                <a:ea typeface="楷体_GB2312" pitchFamily="49" charset="-122"/>
                <a:sym typeface="+mn-ea"/>
              </a:rPr>
              <a:t>uV</a:t>
            </a:r>
            <a:endParaRPr lang="en-US" altLang="zh-CN" sz="2400" dirty="0">
              <a:solidFill>
                <a:schemeClr val="hlink"/>
              </a:solidFill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2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3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3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532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3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3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3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3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85" grpId="0" animBg="1" autoUpdateAnimBg="0"/>
      <p:bldP spid="532490" grpId="0" animBg="1" autoUpdateAnimBg="0"/>
      <p:bldP spid="532493" grpId="0" animBg="1" autoUpdateAnimBg="0"/>
      <p:bldP spid="532495" grpId="0" animBg="1" autoUpdateAnimBg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25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3506" name="标题 533505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  <a:ln>
            <a:noFill/>
            <a:miter/>
          </a:ln>
        </p:spPr>
        <p:txBody>
          <a:bodyPr/>
          <a:lstStyle/>
          <a:p>
            <a:r>
              <a:rPr lang="en-US" altLang="zh-CN"/>
              <a:t>4.3  </a:t>
            </a:r>
            <a:r>
              <a:rPr lang="zh-CN" altLang="en-US" dirty="0"/>
              <a:t>理想集成运算放大器</a:t>
            </a:r>
            <a:endParaRPr lang="zh-CN" altLang="en-US"/>
          </a:p>
        </p:txBody>
      </p:sp>
      <p:sp>
        <p:nvSpPr>
          <p:cNvPr id="533511" name="文本占位符 533510"/>
          <p:cNvSpPr>
            <a:spLocks noGrp="1"/>
          </p:cNvSpPr>
          <p:nvPr>
            <p:ph type="body" idx="1"/>
          </p:nvPr>
        </p:nvSpPr>
        <p:spPr>
          <a:xfrm>
            <a:off x="395605" y="1484630"/>
            <a:ext cx="4321810" cy="4035425"/>
          </a:xfrm>
          <a:ln>
            <a:solidFill>
              <a:srgbClr val="000000"/>
            </a:solidFill>
            <a:miter/>
          </a:ln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2800" dirty="0">
                <a:latin typeface="+mn-lt"/>
                <a:ea typeface="+mn-ea"/>
                <a:cs typeface="+mn-cs"/>
              </a:rPr>
              <a:t>一、理想运放的参数：</a:t>
            </a:r>
          </a:p>
          <a:p>
            <a:pPr marL="742950" lvl="1" indent="-285750" algn="l">
              <a:lnSpc>
                <a:spcPct val="120000"/>
              </a:lnSpc>
              <a:buChar char="–"/>
            </a:pPr>
            <a:r>
              <a:rPr lang="zh-CN" altLang="en-US" sz="2400" dirty="0">
                <a:latin typeface="+mn-lt"/>
                <a:ea typeface="+mn-ea"/>
              </a:rPr>
              <a:t>差模输入电阻 </a:t>
            </a:r>
            <a:r>
              <a:rPr lang="en-US" altLang="zh-CN" sz="2400" b="1" i="1" dirty="0">
                <a:solidFill>
                  <a:srgbClr val="FF0000"/>
                </a:solidFill>
                <a:latin typeface="+mn-lt"/>
                <a:ea typeface="+mn-ea"/>
              </a:rPr>
              <a:t>r</a:t>
            </a:r>
            <a:r>
              <a:rPr lang="en-US" altLang="zh-CN" sz="2400" b="1" baseline="-25000" dirty="0">
                <a:solidFill>
                  <a:srgbClr val="FF0000"/>
                </a:solidFill>
                <a:latin typeface="+mn-lt"/>
                <a:ea typeface="+mn-ea"/>
              </a:rPr>
              <a:t>id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=∞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</a:p>
          <a:p>
            <a:pPr marL="742950" lvl="1" indent="-285750" algn="l">
              <a:lnSpc>
                <a:spcPct val="120000"/>
              </a:lnSpc>
              <a:buChar char="–"/>
            </a:pPr>
            <a:r>
              <a:rPr lang="zh-CN" altLang="en-US" sz="2400" dirty="0">
                <a:latin typeface="+mn-lt"/>
                <a:ea typeface="+mn-ea"/>
              </a:rPr>
              <a:t>输出电阻 </a:t>
            </a:r>
            <a:r>
              <a:rPr lang="en-US" altLang="zh-CN" sz="2400" b="1" i="1" dirty="0" err="1">
                <a:solidFill>
                  <a:srgbClr val="FF0000"/>
                </a:solidFill>
                <a:latin typeface="+mn-lt"/>
                <a:ea typeface="+mn-ea"/>
              </a:rPr>
              <a:t>r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+mn-lt"/>
                <a:ea typeface="+mn-ea"/>
              </a:rPr>
              <a:t>o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=0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</a:p>
          <a:p>
            <a:pPr marL="742950" lvl="1" indent="-285750" algn="l">
              <a:lnSpc>
                <a:spcPct val="120000"/>
              </a:lnSpc>
              <a:buChar char="–"/>
            </a:pPr>
            <a:r>
              <a:rPr lang="zh-CN" altLang="en-US" sz="2400" dirty="0">
                <a:latin typeface="+mn-lt"/>
                <a:ea typeface="+mn-ea"/>
              </a:rPr>
              <a:t>开环差模增益 </a:t>
            </a:r>
            <a:r>
              <a:rPr lang="en-US" altLang="zh-CN" sz="2400" b="1" i="1" dirty="0" err="1">
                <a:solidFill>
                  <a:srgbClr val="FF0000"/>
                </a:solidFill>
                <a:latin typeface="+mn-lt"/>
                <a:ea typeface="+mn-ea"/>
              </a:rPr>
              <a:t>A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+mn-lt"/>
                <a:ea typeface="+mn-ea"/>
              </a:rPr>
              <a:t>od</a:t>
            </a:r>
            <a:r>
              <a:rPr lang="en-US" altLang="zh-CN" sz="2400" b="1" dirty="0">
                <a:solidFill>
                  <a:srgbClr val="FF0000"/>
                </a:solidFill>
                <a:latin typeface="+mn-lt"/>
                <a:ea typeface="+mn-ea"/>
              </a:rPr>
              <a:t>=∞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</a:p>
          <a:p>
            <a:pPr marL="742950" lvl="1" indent="-285750" algn="l">
              <a:lnSpc>
                <a:spcPct val="120000"/>
              </a:lnSpc>
              <a:buChar char="–"/>
            </a:pPr>
            <a:r>
              <a:rPr lang="zh-CN" altLang="en-US" sz="2400" dirty="0">
                <a:latin typeface="+mn-lt"/>
                <a:ea typeface="+mn-ea"/>
              </a:rPr>
              <a:t>共模 </a:t>
            </a:r>
            <a:r>
              <a:rPr lang="en-US" altLang="zh-CN" sz="2400" b="1" i="1" dirty="0" err="1">
                <a:latin typeface="+mn-lt"/>
                <a:ea typeface="+mn-ea"/>
              </a:rPr>
              <a:t>A</a:t>
            </a:r>
            <a:r>
              <a:rPr lang="en-US" altLang="zh-CN" sz="2400" b="1" baseline="-25000" dirty="0" err="1">
                <a:latin typeface="+mn-lt"/>
                <a:ea typeface="+mn-ea"/>
              </a:rPr>
              <a:t>oc</a:t>
            </a:r>
            <a:r>
              <a:rPr lang="en-US" altLang="zh-CN" sz="2400" b="1" dirty="0">
                <a:latin typeface="+mn-lt"/>
                <a:ea typeface="+mn-ea"/>
              </a:rPr>
              <a:t>=0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</a:p>
          <a:p>
            <a:pPr marL="742950" lvl="1" indent="-285750" algn="l">
              <a:lnSpc>
                <a:spcPct val="120000"/>
              </a:lnSpc>
              <a:buChar char="–"/>
            </a:pPr>
            <a:r>
              <a:rPr lang="zh-CN" altLang="en-US" sz="2400" dirty="0">
                <a:latin typeface="+mn-lt"/>
                <a:ea typeface="+mn-ea"/>
              </a:rPr>
              <a:t>共模抑制比 </a:t>
            </a:r>
            <a:r>
              <a:rPr lang="en-US" altLang="zh-CN" sz="2400" b="1" i="1" dirty="0">
                <a:latin typeface="+mn-lt"/>
                <a:ea typeface="+mn-ea"/>
              </a:rPr>
              <a:t>K</a:t>
            </a:r>
            <a:r>
              <a:rPr lang="en-US" altLang="zh-CN" sz="2400" b="1" baseline="-25000" dirty="0">
                <a:latin typeface="+mn-lt"/>
                <a:ea typeface="+mn-ea"/>
              </a:rPr>
              <a:t>CMR</a:t>
            </a:r>
            <a:r>
              <a:rPr lang="en-US" altLang="zh-CN" sz="2400" b="1" dirty="0">
                <a:latin typeface="+mn-lt"/>
                <a:ea typeface="+mn-ea"/>
              </a:rPr>
              <a:t>=∞</a:t>
            </a:r>
            <a:r>
              <a:rPr lang="zh-CN" altLang="en-US" sz="2400" dirty="0">
                <a:latin typeface="+mn-lt"/>
                <a:ea typeface="+mn-ea"/>
              </a:rPr>
              <a:t>、</a:t>
            </a:r>
          </a:p>
        </p:txBody>
      </p:sp>
      <p:sp>
        <p:nvSpPr>
          <p:cNvPr id="533513" name="矩形 533512"/>
          <p:cNvSpPr/>
          <p:nvPr/>
        </p:nvSpPr>
        <p:spPr>
          <a:xfrm>
            <a:off x="6948488" y="2071688"/>
            <a:ext cx="287337" cy="2159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3514" name="矩形 533513"/>
          <p:cNvSpPr/>
          <p:nvPr/>
        </p:nvSpPr>
        <p:spPr>
          <a:xfrm>
            <a:off x="5219700" y="1052513"/>
            <a:ext cx="3168650" cy="82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0" dirty="0">
                <a:latin typeface="Verdana" panose="020B0604030504040204" pitchFamily="34" charset="0"/>
                <a:ea typeface="黑体" panose="02010609060101010101" pitchFamily="49" charset="-122"/>
              </a:rPr>
              <a:t>理想运放的</a:t>
            </a:r>
            <a:r>
              <a:rPr lang="zh-CN" altLang="en-US" b="0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符号</a:t>
            </a:r>
            <a:r>
              <a:rPr lang="zh-CN" altLang="en-US" b="0" dirty="0">
                <a:latin typeface="Verdan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zh-CN" altLang="en-US" b="0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简化电路模型</a:t>
            </a:r>
            <a:r>
              <a:rPr lang="zh-CN" altLang="en-US" b="0" dirty="0">
                <a:latin typeface="Verdana" panose="020B0604030504040204" pitchFamily="34" charset="0"/>
                <a:ea typeface="黑体" panose="02010609060101010101" pitchFamily="49" charset="-122"/>
              </a:rPr>
              <a:t>如图所示</a:t>
            </a:r>
          </a:p>
        </p:txBody>
      </p:sp>
      <p:graphicFrame>
        <p:nvGraphicFramePr>
          <p:cNvPr id="533517" name="对象 533516"/>
          <p:cNvGraphicFramePr/>
          <p:nvPr>
            <p:extLst>
              <p:ext uri="{D42A27DB-BD31-4B8C-83A1-F6EECF244321}">
                <p14:modId xmlns:p14="http://schemas.microsoft.com/office/powerpoint/2010/main" val="4149529630"/>
              </p:ext>
            </p:extLst>
          </p:nvPr>
        </p:nvGraphicFramePr>
        <p:xfrm>
          <a:off x="4822825" y="1557338"/>
          <a:ext cx="3494088" cy="209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23999" imgH="1447826" progId="Visio.Drawing.11">
                  <p:embed/>
                </p:oleObj>
              </mc:Choice>
              <mc:Fallback>
                <p:oleObj name="Visio" r:id="rId2" imgW="2323999" imgH="1447826" progId="Visio.Drawing.11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22825" y="1557338"/>
                        <a:ext cx="3494088" cy="209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518" name="对象 533517"/>
          <p:cNvGraphicFramePr/>
          <p:nvPr>
            <p:extLst>
              <p:ext uri="{D42A27DB-BD31-4B8C-83A1-F6EECF244321}">
                <p14:modId xmlns:p14="http://schemas.microsoft.com/office/powerpoint/2010/main" val="373864119"/>
              </p:ext>
            </p:extLst>
          </p:nvPr>
        </p:nvGraphicFramePr>
        <p:xfrm>
          <a:off x="4951413" y="3644900"/>
          <a:ext cx="4013200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67086" imgH="1419328" progId="Visio.Drawing.11">
                  <p:embed/>
                </p:oleObj>
              </mc:Choice>
              <mc:Fallback>
                <p:oleObj name="Visio" r:id="rId4" imgW="2867086" imgH="1419328" progId="Visio.Drawing.11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1413" y="3644900"/>
                        <a:ext cx="4013200" cy="218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3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26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86754" name="标题 586753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  <a:ln>
            <a:noFill/>
            <a:miter/>
          </a:ln>
        </p:spPr>
        <p:txBody>
          <a:bodyPr/>
          <a:lstStyle/>
          <a:p>
            <a:r>
              <a:rPr lang="en-US" altLang="zh-CN"/>
              <a:t>4.3  </a:t>
            </a:r>
            <a:r>
              <a:rPr lang="zh-CN" altLang="en-US" dirty="0"/>
              <a:t>理想集成运算放大器</a:t>
            </a:r>
            <a:endParaRPr lang="zh-CN" altLang="en-US"/>
          </a:p>
        </p:txBody>
      </p:sp>
      <p:sp>
        <p:nvSpPr>
          <p:cNvPr id="586756" name="文本框 586755"/>
          <p:cNvSpPr txBox="1"/>
          <p:nvPr/>
        </p:nvSpPr>
        <p:spPr>
          <a:xfrm>
            <a:off x="611188" y="2997200"/>
            <a:ext cx="7921625" cy="2611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algn="l">
              <a:lnSpc>
                <a:spcPct val="130000"/>
              </a:lnSpc>
              <a:spcBef>
                <a:spcPct val="20000"/>
              </a:spcBef>
              <a:buNone/>
            </a:pP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问题：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buAutoNum type="arabicPeriod"/>
            </a:pP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若将输入信号直接加在理想运放的输入端，则理想运放有可能工作在线性区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吗？</a:t>
            </a:r>
          </a:p>
          <a:p>
            <a:pPr marL="342900" indent="-342900" algn="l">
              <a:lnSpc>
                <a:spcPct val="130000"/>
              </a:lnSpc>
              <a:spcBef>
                <a:spcPct val="20000"/>
              </a:spcBef>
              <a:buAutoNum type="arabicPeriod"/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负载</a:t>
            </a: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电阻的阻值变化时，理想运放的输出电压变化吗？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为什么？</a:t>
            </a:r>
            <a:endParaRPr lang="en-US" altLang="zh-CN" b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86762" name="矩形 586761"/>
          <p:cNvSpPr/>
          <p:nvPr/>
        </p:nvSpPr>
        <p:spPr>
          <a:xfrm>
            <a:off x="4233863" y="4100513"/>
            <a:ext cx="4730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457200" indent="-457200">
              <a:spcBef>
                <a:spcPct val="0"/>
              </a:spcBef>
            </a:pPr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不能， 因</a:t>
            </a:r>
            <a:r>
              <a:rPr lang="en-US" altLang="zh-CN" i="1" err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baseline="-25000" err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od</a:t>
            </a:r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=∞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，需引入负反馈</a:t>
            </a:r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sp>
        <p:nvSpPr>
          <p:cNvPr id="586763" name="矩形 586762"/>
          <p:cNvSpPr/>
          <p:nvPr/>
        </p:nvSpPr>
        <p:spPr>
          <a:xfrm>
            <a:off x="2182813" y="5157788"/>
            <a:ext cx="3757612" cy="4937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0"/>
              </a:spcBef>
            </a:pPr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不变，输出等效为恒压源</a:t>
            </a:r>
            <a:r>
              <a:rPr lang="en-US" altLang="zh-CN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8D6A23B-9B37-5262-FEB2-4A7A466E8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747180"/>
              </p:ext>
            </p:extLst>
          </p:nvPr>
        </p:nvGraphicFramePr>
        <p:xfrm>
          <a:off x="2227263" y="1173740"/>
          <a:ext cx="4013200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867086" imgH="1419328" progId="Visio.Drawing.11">
                  <p:embed/>
                </p:oleObj>
              </mc:Choice>
              <mc:Fallback>
                <p:oleObj name="Visio" r:id="rId2" imgW="2867086" imgH="1419328" progId="Visio.Drawing.11">
                  <p:embed/>
                  <p:pic>
                    <p:nvPicPr>
                      <p:cNvPr id="533518" name="对象 53351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7263" y="1173740"/>
                        <a:ext cx="4013200" cy="2182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6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6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5867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5867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5867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6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3" dur="80"/>
                                        <p:tgtEl>
                                          <p:spTgt spid="5867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4" dur="80"/>
                                        <p:tgtEl>
                                          <p:spTgt spid="5867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80"/>
                                        <p:tgtEl>
                                          <p:spTgt spid="5867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62" grpId="0"/>
      <p:bldP spid="5867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27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4530" name="线形标注 1 534529"/>
          <p:cNvSpPr/>
          <p:nvPr/>
        </p:nvSpPr>
        <p:spPr>
          <a:xfrm>
            <a:off x="179388" y="2276475"/>
            <a:ext cx="1295400" cy="576263"/>
          </a:xfrm>
          <a:prstGeom prst="borderCallout1">
            <a:avLst>
              <a:gd name="adj1" fmla="val 19833"/>
              <a:gd name="adj2" fmla="val 105884"/>
              <a:gd name="adj3" fmla="val -30028"/>
              <a:gd name="adj4" fmla="val 109069"/>
            </a:avLst>
          </a:prstGeom>
          <a:solidFill>
            <a:srgbClr val="FFFFCC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有限值</a:t>
            </a:r>
          </a:p>
        </p:txBody>
      </p:sp>
      <p:sp>
        <p:nvSpPr>
          <p:cNvPr id="534531" name="线形标注 1 534530"/>
          <p:cNvSpPr/>
          <p:nvPr/>
        </p:nvSpPr>
        <p:spPr>
          <a:xfrm>
            <a:off x="2987675" y="1125538"/>
            <a:ext cx="1152525" cy="574675"/>
          </a:xfrm>
          <a:prstGeom prst="borderCallout1">
            <a:avLst>
              <a:gd name="adj1" fmla="val 19889"/>
              <a:gd name="adj2" fmla="val -6611"/>
              <a:gd name="adj3" fmla="val 106352"/>
              <a:gd name="adj4" fmla="val -53444"/>
            </a:avLst>
          </a:prstGeom>
          <a:solidFill>
            <a:srgbClr val="FFFFCC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无穷大</a:t>
            </a:r>
          </a:p>
        </p:txBody>
      </p:sp>
      <p:grpSp>
        <p:nvGrpSpPr>
          <p:cNvPr id="534544" name="组合 534543"/>
          <p:cNvGrpSpPr/>
          <p:nvPr/>
        </p:nvGrpSpPr>
        <p:grpSpPr>
          <a:xfrm>
            <a:off x="1619250" y="1628775"/>
            <a:ext cx="2160588" cy="1152525"/>
            <a:chOff x="1020" y="1026"/>
            <a:chExt cx="1361" cy="726"/>
          </a:xfrm>
        </p:grpSpPr>
        <p:sp>
          <p:nvSpPr>
            <p:cNvPr id="534533" name="线形标注 1 534532"/>
            <p:cNvSpPr/>
            <p:nvPr/>
          </p:nvSpPr>
          <p:spPr>
            <a:xfrm>
              <a:off x="1020" y="1434"/>
              <a:ext cx="992" cy="318"/>
            </a:xfrm>
            <a:prstGeom prst="borderCallout1">
              <a:avLst>
                <a:gd name="adj1" fmla="val 22644"/>
                <a:gd name="adj2" fmla="val 104838"/>
                <a:gd name="adj3" fmla="val -10690"/>
                <a:gd name="adj4" fmla="val 111995"/>
              </a:avLst>
            </a:prstGeom>
            <a:solidFill>
              <a:srgbClr val="FFFFCC"/>
            </a:solidFill>
            <a:ln w="19050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r>
                <a:rPr lang="zh-CN" altLang="en-US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无穷小</a:t>
              </a:r>
            </a:p>
          </p:txBody>
        </p:sp>
        <p:sp>
          <p:nvSpPr>
            <p:cNvPr id="534534" name="椭圆 534533"/>
            <p:cNvSpPr/>
            <p:nvPr/>
          </p:nvSpPr>
          <p:spPr>
            <a:xfrm>
              <a:off x="1746" y="1026"/>
              <a:ext cx="635" cy="36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4535" name="文本框 534534"/>
          <p:cNvSpPr txBox="1"/>
          <p:nvPr/>
        </p:nvSpPr>
        <p:spPr>
          <a:xfrm>
            <a:off x="323850" y="2876743"/>
            <a:ext cx="3671888" cy="1200329"/>
          </a:xfrm>
          <a:prstGeom prst="rect">
            <a:avLst/>
          </a:prstGeom>
          <a:solidFill>
            <a:srgbClr val="66FF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l"/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为保证理想运放工作在线性区，必须引入深度负反馈。</a:t>
            </a:r>
          </a:p>
        </p:txBody>
      </p:sp>
      <p:sp>
        <p:nvSpPr>
          <p:cNvPr id="534536" name="线形标注 1 534535"/>
          <p:cNvSpPr/>
          <p:nvPr/>
        </p:nvSpPr>
        <p:spPr>
          <a:xfrm>
            <a:off x="7740650" y="836613"/>
            <a:ext cx="1079500" cy="935037"/>
          </a:xfrm>
          <a:prstGeom prst="borderCallout1">
            <a:avLst>
              <a:gd name="adj1" fmla="val 12222"/>
              <a:gd name="adj2" fmla="val -7060"/>
              <a:gd name="adj3" fmla="val 32088"/>
              <a:gd name="adj4" fmla="val -112648"/>
            </a:avLst>
          </a:prstGeom>
          <a:solidFill>
            <a:srgbClr val="FFFFCC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无源网络</a:t>
            </a:r>
          </a:p>
        </p:txBody>
      </p:sp>
      <p:sp>
        <p:nvSpPr>
          <p:cNvPr id="534537" name="文本框 534536"/>
          <p:cNvSpPr txBox="1"/>
          <p:nvPr/>
        </p:nvSpPr>
        <p:spPr>
          <a:xfrm>
            <a:off x="395288" y="4005263"/>
            <a:ext cx="8424862" cy="1628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lnSpc>
                <a:spcPct val="105000"/>
              </a:lnSpc>
              <a:spcBef>
                <a:spcPct val="0"/>
              </a:spcBef>
            </a:pP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反馈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：将放大电路的输出量通过一定的方式引回到输入回路来影响输入量，称为反馈。</a:t>
            </a:r>
          </a:p>
          <a:p>
            <a:pPr algn="l">
              <a:lnSpc>
                <a:spcPct val="105000"/>
              </a:lnSpc>
              <a:spcBef>
                <a:spcPct val="0"/>
              </a:spcBef>
            </a:pPr>
            <a:r>
              <a:rPr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正、负反馈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：若反馈的结果使输出量的变化增大，则称为正反馈；若反馈的结果使输出量的变化减小，则称为负反馈。</a:t>
            </a:r>
          </a:p>
        </p:txBody>
      </p:sp>
      <p:sp>
        <p:nvSpPr>
          <p:cNvPr id="534538" name="文本框 534537"/>
          <p:cNvSpPr txBox="1"/>
          <p:nvPr/>
        </p:nvSpPr>
        <p:spPr>
          <a:xfrm>
            <a:off x="4500563" y="3500438"/>
            <a:ext cx="3527425" cy="46672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↑→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u_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↑→ </a:t>
            </a:r>
            <a:r>
              <a:rPr lang="en-US" altLang="zh-CN" i="1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b="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↓</a:t>
            </a:r>
          </a:p>
        </p:txBody>
      </p:sp>
      <p:sp>
        <p:nvSpPr>
          <p:cNvPr id="534540" name="矩形 534539"/>
          <p:cNvSpPr/>
          <p:nvPr/>
        </p:nvSpPr>
        <p:spPr>
          <a:xfrm>
            <a:off x="395288" y="1196975"/>
            <a:ext cx="1708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b="0"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电路结构</a:t>
            </a:r>
          </a:p>
        </p:txBody>
      </p:sp>
      <p:sp>
        <p:nvSpPr>
          <p:cNvPr id="534543" name="标题 534542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 anchor="ctr" anchorCtr="0"/>
          <a:lstStyle/>
          <a:p>
            <a:r>
              <a:rPr lang="zh-CN" altLang="en-US" sz="2800" dirty="0">
                <a:latin typeface="+mj-lt"/>
                <a:ea typeface="+mj-ea"/>
                <a:cs typeface="+mj-cs"/>
              </a:rPr>
              <a:t>二、理想运放工作在线性区的特点</a:t>
            </a:r>
          </a:p>
        </p:txBody>
      </p:sp>
      <p:graphicFrame>
        <p:nvGraphicFramePr>
          <p:cNvPr id="534541" name="内容占位符 534540"/>
          <p:cNvGraphicFramePr>
            <a:graphicFrameLocks noGrp="1"/>
          </p:cNvGraphicFramePr>
          <p:nvPr>
            <p:ph sz="half" idx="1"/>
          </p:nvPr>
        </p:nvGraphicFramePr>
        <p:xfrm>
          <a:off x="1331913" y="1628775"/>
          <a:ext cx="2641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54100" imgH="228600" progId="Equation.DSMT4">
                  <p:embed/>
                </p:oleObj>
              </mc:Choice>
              <mc:Fallback>
                <p:oleObj r:id="rId2" imgW="1054100" imgH="2286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913" y="1628775"/>
                        <a:ext cx="2641600" cy="571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4542" name="内容占位符 53454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86659296"/>
              </p:ext>
            </p:extLst>
          </p:nvPr>
        </p:nvGraphicFramePr>
        <p:xfrm>
          <a:off x="4287838" y="955228"/>
          <a:ext cx="3889375" cy="261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47885" imgH="1647658" progId="Visio.Drawing.11">
                  <p:embed/>
                </p:oleObj>
              </mc:Choice>
              <mc:Fallback>
                <p:oleObj name="Visio" r:id="rId4" imgW="2447885" imgH="1647658" progId="Visio.Drawing.11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7838" y="955228"/>
                        <a:ext cx="3889375" cy="26177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4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4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4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30" grpId="0" animBg="1"/>
      <p:bldP spid="534531" grpId="0" animBg="1"/>
      <p:bldP spid="534535" grpId="0" bldLvl="0" animBg="1"/>
      <p:bldP spid="534536" grpId="0" bldLvl="0" animBg="1"/>
      <p:bldP spid="534537" grpId="0"/>
      <p:bldP spid="53453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28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5555" name="矩形 535554"/>
          <p:cNvSpPr/>
          <p:nvPr/>
        </p:nvSpPr>
        <p:spPr>
          <a:xfrm>
            <a:off x="541338" y="1125538"/>
            <a:ext cx="4968875" cy="895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66700" algn="l">
              <a:lnSpc>
                <a:spcPct val="110000"/>
              </a:lnSpc>
              <a:spcBef>
                <a:spcPct val="0"/>
              </a:spcBef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由于</a:t>
            </a:r>
            <a:r>
              <a:rPr lang="en-US" altLang="zh-CN" b="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b="0" baseline="-25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O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为有限值，</a:t>
            </a:r>
            <a:r>
              <a:rPr lang="en-US" altLang="zh-CN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baseline="-25000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od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＝∞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，因而净输入电压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－</a:t>
            </a:r>
            <a:r>
              <a:rPr lang="en-US" altLang="zh-CN" i="1" dirty="0">
                <a:latin typeface="Times New Roman" panose="02020603050405020304" pitchFamily="18" charset="0"/>
                <a:ea typeface="黑体" panose="02010609060101010101" pitchFamily="49" charset="-122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_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，即</a:t>
            </a:r>
          </a:p>
        </p:txBody>
      </p:sp>
      <p:sp>
        <p:nvSpPr>
          <p:cNvPr id="535556" name="矩形 535555"/>
          <p:cNvSpPr/>
          <p:nvPr/>
        </p:nvSpPr>
        <p:spPr>
          <a:xfrm>
            <a:off x="541338" y="2724150"/>
            <a:ext cx="5110162" cy="129698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66700" algn="l">
              <a:lnSpc>
                <a:spcPct val="110000"/>
              </a:lnSpc>
              <a:spcBef>
                <a:spcPct val="0"/>
              </a:spcBef>
            </a:pP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因为净输入电压为零，又因为输入电阻为无穷大，所以两个输入端的输入电流也均为零，即</a:t>
            </a:r>
          </a:p>
        </p:txBody>
      </p:sp>
      <p:grpSp>
        <p:nvGrpSpPr>
          <p:cNvPr id="535557" name="组合 535556"/>
          <p:cNvGrpSpPr/>
          <p:nvPr/>
        </p:nvGrpSpPr>
        <p:grpSpPr>
          <a:xfrm>
            <a:off x="1488354" y="2225677"/>
            <a:ext cx="3744913" cy="479425"/>
            <a:chOff x="0" y="3"/>
            <a:chExt cx="2087" cy="302"/>
          </a:xfrm>
        </p:grpSpPr>
        <p:sp>
          <p:nvSpPr>
            <p:cNvPr id="535558" name="矩形 535557"/>
            <p:cNvSpPr/>
            <p:nvPr/>
          </p:nvSpPr>
          <p:spPr>
            <a:xfrm>
              <a:off x="0" y="12"/>
              <a:ext cx="817" cy="293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indent="266700" algn="l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+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＝</a:t>
              </a:r>
              <a:r>
                <a:rPr lang="en-US" altLang="zh-CN" i="1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-</a:t>
              </a:r>
              <a:endParaRPr lang="en-US" altLang="zh-CN" baseline="-25000" dirty="0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35559" name="文本框 535558"/>
            <p:cNvSpPr txBox="1"/>
            <p:nvPr/>
          </p:nvSpPr>
          <p:spPr>
            <a:xfrm>
              <a:off x="862" y="3"/>
              <a:ext cx="1225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——</a:t>
              </a:r>
              <a:r>
                <a:rPr lang="zh-CN" altLang="en-US" b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虚短路</a:t>
              </a:r>
            </a:p>
          </p:txBody>
        </p:sp>
      </p:grpSp>
      <p:grpSp>
        <p:nvGrpSpPr>
          <p:cNvPr id="535560" name="组合 535559"/>
          <p:cNvGrpSpPr/>
          <p:nvPr/>
        </p:nvGrpSpPr>
        <p:grpSpPr>
          <a:xfrm>
            <a:off x="1476375" y="4154488"/>
            <a:ext cx="4752975" cy="479425"/>
            <a:chOff x="0" y="3"/>
            <a:chExt cx="2768" cy="302"/>
          </a:xfrm>
        </p:grpSpPr>
        <p:sp>
          <p:nvSpPr>
            <p:cNvPr id="535561" name="矩形 535560"/>
            <p:cNvSpPr/>
            <p:nvPr/>
          </p:nvSpPr>
          <p:spPr>
            <a:xfrm>
              <a:off x="0" y="12"/>
              <a:ext cx="1043" cy="293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indent="2667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+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＝</a:t>
              </a:r>
              <a:r>
                <a:rPr lang="en-US" altLang="zh-CN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_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＝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535562" name="文本框 535561"/>
            <p:cNvSpPr txBox="1"/>
            <p:nvPr/>
          </p:nvSpPr>
          <p:spPr>
            <a:xfrm>
              <a:off x="1044" y="3"/>
              <a:ext cx="17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b="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——</a:t>
              </a:r>
              <a:r>
                <a:rPr lang="zh-CN" altLang="en-US" b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虚断路</a:t>
              </a:r>
            </a:p>
          </p:txBody>
        </p:sp>
      </p:grpSp>
      <p:sp>
        <p:nvSpPr>
          <p:cNvPr id="535563" name="文本框 535562"/>
          <p:cNvSpPr txBox="1"/>
          <p:nvPr/>
        </p:nvSpPr>
        <p:spPr>
          <a:xfrm>
            <a:off x="541338" y="4868863"/>
            <a:ext cx="7991475" cy="83185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l"/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    “虚短”和“虚断”是分析工作在线性区的集成运放的应用电路的两个基本出发点。</a:t>
            </a:r>
          </a:p>
        </p:txBody>
      </p:sp>
      <p:sp>
        <p:nvSpPr>
          <p:cNvPr id="535567" name="标题 535566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 anchor="ctr" anchorCtr="0"/>
          <a:lstStyle/>
          <a:p>
            <a:r>
              <a:rPr lang="en-US" altLang="zh-CN">
                <a:latin typeface="+mj-lt"/>
                <a:ea typeface="+mj-ea"/>
                <a:cs typeface="+mj-cs"/>
              </a:rPr>
              <a:t>2.</a:t>
            </a:r>
            <a:r>
              <a:rPr lang="zh-CN" altLang="en-US" dirty="0">
                <a:latin typeface="+mj-lt"/>
                <a:ea typeface="+mj-ea"/>
                <a:cs typeface="+mj-cs"/>
              </a:rPr>
              <a:t>工作在线性区的特点</a:t>
            </a:r>
          </a:p>
        </p:txBody>
      </p:sp>
      <p:graphicFrame>
        <p:nvGraphicFramePr>
          <p:cNvPr id="535568" name="对象 535567"/>
          <p:cNvGraphicFramePr/>
          <p:nvPr>
            <p:extLst>
              <p:ext uri="{D42A27DB-BD31-4B8C-83A1-F6EECF244321}">
                <p14:modId xmlns:p14="http://schemas.microsoft.com/office/powerpoint/2010/main" val="649530964"/>
              </p:ext>
            </p:extLst>
          </p:nvPr>
        </p:nvGraphicFramePr>
        <p:xfrm>
          <a:off x="3851920" y="1193801"/>
          <a:ext cx="5244455" cy="3171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457369" imgH="2124126" progId="Visio.Drawing.11">
                  <p:embed/>
                </p:oleObj>
              </mc:Choice>
              <mc:Fallback>
                <p:oleObj name="Visio" r:id="rId2" imgW="3457369" imgH="2124126" progId="Visio.Drawing.11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51920" y="1193801"/>
                        <a:ext cx="5244455" cy="317130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星形: 五角 2">
            <a:extLst>
              <a:ext uri="{FF2B5EF4-FFF2-40B4-BE49-F238E27FC236}">
                <a16:creationId xmlns:a16="http://schemas.microsoft.com/office/drawing/2014/main" id="{D0B7589D-0975-DCC9-37C4-3FB185E6D8DA}"/>
              </a:ext>
            </a:extLst>
          </p:cNvPr>
          <p:cNvSpPr/>
          <p:nvPr/>
        </p:nvSpPr>
        <p:spPr>
          <a:xfrm>
            <a:off x="5651500" y="298883"/>
            <a:ext cx="914400" cy="9144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5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5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555" grpId="0"/>
      <p:bldP spid="535556" grpId="0"/>
      <p:bldP spid="53556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2</a:t>
            </a:fld>
            <a:endParaRPr lang="en-US" altLang="zh-CN"/>
          </a:p>
        </p:txBody>
      </p:sp>
      <p:sp>
        <p:nvSpPr>
          <p:cNvPr id="5" name="矩形 4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85800" y="1772816"/>
            <a:ext cx="3265714" cy="23326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3.1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放大的概念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:3.1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放大的概念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AF9028-A398-2B4F-C5DE-E26C73B29588}"/>
              </a:ext>
            </a:extLst>
          </p:cNvPr>
          <p:cNvSpPr>
            <a:spLocks noGrp="1" noChangeAspect="1"/>
          </p:cNvSpPr>
          <p:nvPr>
            <p:ph idx="1"/>
            <p:custDataLst>
              <p:tags r:id="rId2"/>
            </p:custDataLst>
          </p:nvPr>
        </p:nvSpPr>
        <p:spPr>
          <a:xfrm>
            <a:off x="4883831" y="1763013"/>
            <a:ext cx="3265714" cy="23326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0" rIns="355600" rtlCol="0" anchor="ctr"/>
          <a:lstStyle/>
          <a:p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慕课视频片段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视频名称：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3.2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放大电路的性能指标</a:t>
            </a:r>
            <a:r>
              <a:rPr lang="en-US" altLang="zh-CN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:3.2</a:t>
            </a:r>
            <a:r>
              <a:rPr lang="zh-CN" altLang="en-US" sz="16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放大电路的性能指标</a:t>
            </a: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/>
            <a:r>
              <a:rPr lang="zh-CN" altLang="en-US" sz="1100" dirty="0">
                <a:solidFill>
                  <a:srgbClr val="C8C8C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温馨提示：此视频框在点击“上传手机课件”时会进行转换，用手机进行观看时则会变为可点击的视频。此视频框可被拖动移位和修改大小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6588" name="标题 536587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 anchor="ctr" anchorCtr="0"/>
          <a:lstStyle/>
          <a:p>
            <a:r>
              <a:rPr lang="zh-CN" altLang="en-US" sz="2800" dirty="0">
                <a:latin typeface="+mj-lt"/>
                <a:ea typeface="+mj-ea"/>
                <a:cs typeface="+mj-cs"/>
              </a:rPr>
              <a:t>三、理想运放工作在非线性区的特点</a:t>
            </a:r>
          </a:p>
        </p:txBody>
      </p:sp>
      <p:sp>
        <p:nvSpPr>
          <p:cNvPr id="536580" name="矩形 536579"/>
          <p:cNvSpPr/>
          <p:nvPr/>
        </p:nvSpPr>
        <p:spPr>
          <a:xfrm>
            <a:off x="179388" y="1196975"/>
            <a:ext cx="5832475" cy="1333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altLang="zh-CN" b="0" dirty="0">
                <a:latin typeface="Times New Roman" panose="02020603050405020304" pitchFamily="18" charset="0"/>
                <a:ea typeface="黑体" panose="02010609060101010101" pitchFamily="49" charset="-122"/>
              </a:rPr>
              <a:t>1.</a:t>
            </a: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 电路特征 </a:t>
            </a:r>
          </a:p>
          <a:p>
            <a:pPr lvl="1" algn="l" eaLnBrk="1" hangingPunct="1">
              <a:spcBef>
                <a:spcPct val="20000"/>
              </a:spcBef>
              <a:buChar char="•"/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理想运放工作在开环状态</a:t>
            </a:r>
          </a:p>
          <a:p>
            <a:pPr lvl="1" algn="l" eaLnBrk="1" hangingPunct="1">
              <a:spcBef>
                <a:spcPct val="20000"/>
              </a:spcBef>
              <a:buChar char="•"/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引入正反馈，使其输出量的变化增大</a:t>
            </a:r>
          </a:p>
        </p:txBody>
      </p:sp>
      <p:sp>
        <p:nvSpPr>
          <p:cNvPr id="536581" name="文本框 536580"/>
          <p:cNvSpPr txBox="1"/>
          <p:nvPr/>
        </p:nvSpPr>
        <p:spPr>
          <a:xfrm>
            <a:off x="1547813" y="5229225"/>
            <a:ext cx="23034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开环、正反馈</a:t>
            </a:r>
          </a:p>
        </p:txBody>
      </p:sp>
      <p:grpSp>
        <p:nvGrpSpPr>
          <p:cNvPr id="536582" name="组合 536581"/>
          <p:cNvGrpSpPr/>
          <p:nvPr/>
        </p:nvGrpSpPr>
        <p:grpSpPr>
          <a:xfrm>
            <a:off x="5794375" y="1773238"/>
            <a:ext cx="3241675" cy="625475"/>
            <a:chOff x="0" y="0"/>
            <a:chExt cx="1633" cy="258"/>
          </a:xfrm>
        </p:grpSpPr>
        <p:sp>
          <p:nvSpPr>
            <p:cNvPr id="536583" name="右大括号 536582"/>
            <p:cNvSpPr/>
            <p:nvPr/>
          </p:nvSpPr>
          <p:spPr>
            <a:xfrm>
              <a:off x="0" y="0"/>
              <a:ext cx="91" cy="258"/>
            </a:xfrm>
            <a:prstGeom prst="rightBrace">
              <a:avLst>
                <a:gd name="adj1" fmla="val 23626"/>
                <a:gd name="adj2" fmla="val 50000"/>
              </a:avLst>
            </a:prstGeom>
            <a:noFill/>
            <a:ln w="38100" cap="flat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pPr>
                <a:spcBef>
                  <a:spcPct val="0"/>
                </a:spcBef>
              </a:pPr>
              <a:endParaRPr lang="zh-CN" altLang="en-US" b="0" dirty="0">
                <a:solidFill>
                  <a:srgbClr val="A50021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6584" name="文本框 536583"/>
            <p:cNvSpPr txBox="1"/>
            <p:nvPr/>
          </p:nvSpPr>
          <p:spPr>
            <a:xfrm>
              <a:off x="90" y="0"/>
              <a:ext cx="1543" cy="18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>
                  <a:latin typeface="Arial" panose="020B0604020202020204" pitchFamily="34" charset="0"/>
                  <a:ea typeface="黑体" panose="02010609060101010101" pitchFamily="49" charset="-122"/>
                </a:rPr>
                <a:t>势必工作在非线性区</a:t>
              </a:r>
            </a:p>
          </p:txBody>
        </p:sp>
      </p:grpSp>
      <p:sp>
        <p:nvSpPr>
          <p:cNvPr id="536585" name="线形标注 1 536584"/>
          <p:cNvSpPr/>
          <p:nvPr/>
        </p:nvSpPr>
        <p:spPr>
          <a:xfrm>
            <a:off x="900113" y="2781300"/>
            <a:ext cx="1655762" cy="503238"/>
          </a:xfrm>
          <a:prstGeom prst="borderCallout1">
            <a:avLst>
              <a:gd name="adj1" fmla="val 22713"/>
              <a:gd name="adj2" fmla="val 104602"/>
              <a:gd name="adj3" fmla="val 46370"/>
              <a:gd name="adj4" fmla="val 172579"/>
            </a:avLst>
          </a:prstGeom>
          <a:solidFill>
            <a:srgbClr val="66FFFF"/>
          </a:solidFill>
          <a:ln w="190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无源网络</a:t>
            </a:r>
          </a:p>
        </p:txBody>
      </p:sp>
      <p:sp>
        <p:nvSpPr>
          <p:cNvPr id="536586" name="矩形 536585"/>
          <p:cNvSpPr/>
          <p:nvPr/>
        </p:nvSpPr>
        <p:spPr>
          <a:xfrm>
            <a:off x="6588125" y="5157788"/>
            <a:ext cx="20891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电压传输特性 </a:t>
            </a:r>
          </a:p>
        </p:txBody>
      </p:sp>
      <p:graphicFrame>
        <p:nvGraphicFramePr>
          <p:cNvPr id="536587" name="内容占位符 53658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2471199"/>
              </p:ext>
            </p:extLst>
          </p:nvPr>
        </p:nvGraphicFramePr>
        <p:xfrm>
          <a:off x="60325" y="2925763"/>
          <a:ext cx="6024563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819312" imgH="1419328" progId="Visio.Drawing.11">
                  <p:embed/>
                </p:oleObj>
              </mc:Choice>
              <mc:Fallback>
                <p:oleObj name="Visio" r:id="rId2" imgW="3819312" imgH="1419328" progId="Visio.Drawing.11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325" y="2925763"/>
                        <a:ext cx="6024563" cy="22383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6589" name="对象 536588"/>
          <p:cNvGraphicFramePr/>
          <p:nvPr>
            <p:extLst>
              <p:ext uri="{D42A27DB-BD31-4B8C-83A1-F6EECF244321}">
                <p14:modId xmlns:p14="http://schemas.microsoft.com/office/powerpoint/2010/main" val="2898062688"/>
              </p:ext>
            </p:extLst>
          </p:nvPr>
        </p:nvGraphicFramePr>
        <p:xfrm>
          <a:off x="6011863" y="2803525"/>
          <a:ext cx="2997200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057487" imgH="1600046" progId="Visio.Drawing.11">
                  <p:embed/>
                </p:oleObj>
              </mc:Choice>
              <mc:Fallback>
                <p:oleObj name="Visio" r:id="rId4" imgW="2057487" imgH="1600046" progId="Visio.Drawing.11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1863" y="2803525"/>
                        <a:ext cx="2997200" cy="2354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80" grpId="0"/>
      <p:bldP spid="536581" grpId="0"/>
      <p:bldP spid="536585" grpId="0" animBg="1"/>
      <p:bldP spid="53658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0" hangingPunct="0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30</a:t>
            </a:fld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37602" name="标题 537601"/>
          <p:cNvSpPr>
            <a:spLocks noGrp="1"/>
          </p:cNvSpPr>
          <p:nvPr>
            <p:ph type="title"/>
          </p:nvPr>
        </p:nvSpPr>
        <p:spPr>
          <a:xfrm>
            <a:off x="323850" y="260350"/>
            <a:ext cx="6192838" cy="720725"/>
          </a:xfrm>
          <a:ln>
            <a:noFill/>
            <a:miter/>
          </a:ln>
        </p:spPr>
        <p:txBody>
          <a:bodyPr/>
          <a:lstStyle/>
          <a:p>
            <a:r>
              <a:rPr lang="en-US" altLang="zh-CN" sz="2800"/>
              <a:t>2.</a:t>
            </a:r>
            <a:r>
              <a:rPr lang="zh-CN" altLang="en-US" sz="2800"/>
              <a:t>理想运放工作在非线性区的特点：</a:t>
            </a:r>
            <a:endParaRPr lang="zh-CN" altLang="en-US" sz="2800" dirty="0"/>
          </a:p>
        </p:txBody>
      </p:sp>
      <p:sp>
        <p:nvSpPr>
          <p:cNvPr id="537603" name="矩形 53760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7604" name="对象 537603"/>
          <p:cNvGraphicFramePr/>
          <p:nvPr>
            <p:extLst>
              <p:ext uri="{D42A27DB-BD31-4B8C-83A1-F6EECF244321}">
                <p14:modId xmlns:p14="http://schemas.microsoft.com/office/powerpoint/2010/main" val="3829757684"/>
              </p:ext>
            </p:extLst>
          </p:nvPr>
        </p:nvGraphicFramePr>
        <p:xfrm>
          <a:off x="1522413" y="1628775"/>
          <a:ext cx="37957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419040" progId="Equation.DSMT4">
                  <p:embed/>
                </p:oleObj>
              </mc:Choice>
              <mc:Fallback>
                <p:oleObj name="Equation" r:id="rId2" imgW="1587240" imgH="41904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2413" y="1628775"/>
                        <a:ext cx="3795712" cy="1000125"/>
                      </a:xfrm>
                      <a:prstGeom prst="rect">
                        <a:avLst/>
                      </a:prstGeom>
                      <a:solidFill>
                        <a:srgbClr val="66FFFF"/>
                      </a:solidFill>
                      <a:ln w="9525" cap="flat" cmpd="sng">
                        <a:solidFill>
                          <a:srgbClr val="FF00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05" name="文本占位符 537604"/>
          <p:cNvSpPr>
            <a:spLocks noGrp="1"/>
          </p:cNvSpPr>
          <p:nvPr>
            <p:ph type="body" idx="1"/>
          </p:nvPr>
        </p:nvSpPr>
        <p:spPr>
          <a:xfrm>
            <a:off x="611188" y="1125538"/>
            <a:ext cx="4464050" cy="503237"/>
          </a:xfrm>
          <a:ln>
            <a:solidFill>
              <a:srgbClr val="000000"/>
            </a:solidFill>
            <a:miter/>
          </a:ln>
        </p:spPr>
        <p:txBody>
          <a:bodyPr/>
          <a:lstStyle/>
          <a:p>
            <a:pPr marL="342900" indent="-342900" algn="just"/>
            <a:r>
              <a:rPr lang="zh-CN" altLang="en-US" dirty="0">
                <a:latin typeface="+mn-lt"/>
                <a:ea typeface="+mn-ea"/>
                <a:cs typeface="+mn-cs"/>
              </a:rPr>
              <a:t>输出电压只有高、低两种电平</a:t>
            </a:r>
          </a:p>
        </p:txBody>
      </p:sp>
      <p:sp>
        <p:nvSpPr>
          <p:cNvPr id="537606" name="矩形 537605"/>
          <p:cNvSpPr/>
          <p:nvPr/>
        </p:nvSpPr>
        <p:spPr>
          <a:xfrm>
            <a:off x="611188" y="2781300"/>
            <a:ext cx="7561262" cy="895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/>
          <a:p>
            <a:pPr indent="266700" algn="l">
              <a:lnSpc>
                <a:spcPct val="110000"/>
              </a:lnSpc>
              <a:spcBef>
                <a:spcPct val="0"/>
              </a:spcBef>
            </a:pPr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因为</a:t>
            </a:r>
            <a:r>
              <a:rPr lang="zh-CN" altLang="en-US" b="0">
                <a:latin typeface="Times New Roman" panose="02020603050405020304" pitchFamily="18" charset="0"/>
                <a:ea typeface="黑体" panose="02010609060101010101" pitchFamily="49" charset="-122"/>
              </a:rPr>
              <a:t>输入电阻为无穷大，所以两个输入端的输入电流也均为零，即</a:t>
            </a:r>
          </a:p>
        </p:txBody>
      </p:sp>
      <p:grpSp>
        <p:nvGrpSpPr>
          <p:cNvPr id="537607" name="组合 537606"/>
          <p:cNvGrpSpPr/>
          <p:nvPr/>
        </p:nvGrpSpPr>
        <p:grpSpPr>
          <a:xfrm>
            <a:off x="1979613" y="3721101"/>
            <a:ext cx="4752975" cy="479425"/>
            <a:chOff x="0" y="3"/>
            <a:chExt cx="2768" cy="302"/>
          </a:xfrm>
        </p:grpSpPr>
        <p:sp>
          <p:nvSpPr>
            <p:cNvPr id="537608" name="矩形 537607"/>
            <p:cNvSpPr/>
            <p:nvPr/>
          </p:nvSpPr>
          <p:spPr>
            <a:xfrm>
              <a:off x="0" y="12"/>
              <a:ext cx="1043" cy="293"/>
            </a:xfrm>
            <a:prstGeom prst="rect">
              <a:avLst/>
            </a:prstGeom>
            <a:solidFill>
              <a:srgbClr val="66FFFF"/>
            </a:solidFill>
            <a:ln w="9525" cap="flat" cmpd="sng">
              <a:solidFill>
                <a:srgbClr val="FF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>
              <a:spAutoFit/>
            </a:bodyPr>
            <a:lstStyle/>
            <a:p>
              <a:pPr indent="266700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zh-CN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+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＝</a:t>
              </a:r>
              <a:r>
                <a:rPr lang="en-US" altLang="zh-CN" i="1" dirty="0" err="1">
                  <a:latin typeface="Times New Roman" panose="02020603050405020304" pitchFamily="18" charset="0"/>
                  <a:ea typeface="黑体" panose="02010609060101010101" pitchFamily="49" charset="-122"/>
                </a:rPr>
                <a:t>i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_</a:t>
              </a:r>
              <a:r>
                <a: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＝</a:t>
              </a:r>
              <a:r>
                <a:rPr lang="en-US" altLang="zh-CN" dirty="0">
                  <a:latin typeface="Times New Roman" panose="02020603050405020304" pitchFamily="18" charset="0"/>
                  <a:ea typeface="黑体" panose="02010609060101010101" pitchFamily="49" charset="-122"/>
                </a:rPr>
                <a:t>0</a:t>
              </a:r>
            </a:p>
          </p:txBody>
        </p:sp>
        <p:sp>
          <p:nvSpPr>
            <p:cNvPr id="537609" name="文本框 537608"/>
            <p:cNvSpPr txBox="1"/>
            <p:nvPr/>
          </p:nvSpPr>
          <p:spPr>
            <a:xfrm>
              <a:off x="1044" y="3"/>
              <a:ext cx="172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——</a:t>
              </a:r>
              <a:r>
                <a:rPr lang="zh-CN" altLang="en-US" b="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虚断路</a:t>
              </a:r>
            </a:p>
          </p:txBody>
        </p:sp>
      </p:grpSp>
      <p:sp>
        <p:nvSpPr>
          <p:cNvPr id="537610" name="矩形 537609"/>
          <p:cNvSpPr/>
          <p:nvPr/>
        </p:nvSpPr>
        <p:spPr>
          <a:xfrm>
            <a:off x="611188" y="4508500"/>
            <a:ext cx="7705725" cy="83185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/>
          <a:p>
            <a:pPr algn="l"/>
            <a:r>
              <a:rPr lang="zh-CN" altLang="en-US" b="0" dirty="0">
                <a:latin typeface="Times New Roman" panose="02020603050405020304" pitchFamily="18" charset="0"/>
                <a:ea typeface="黑体" panose="02010609060101010101" pitchFamily="49" charset="-122"/>
              </a:rPr>
              <a:t>工作在非线性区的理想运放仍具有“虚断”的特点，但一般不具有“虚短”的特点。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53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53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06" grpId="0"/>
      <p:bldP spid="537610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13567"/>
            <a:ext cx="8229600" cy="3912596"/>
          </a:xfrm>
        </p:spPr>
        <p:txBody>
          <a:bodyPr/>
          <a:lstStyle/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zh-CN" altLang="en-US" b="1" dirty="0">
                <a:solidFill>
                  <a:srgbClr val="458361"/>
                </a:solidFill>
              </a:rPr>
              <a:t>	</a:t>
            </a:r>
            <a:r>
              <a:rPr kumimoji="1" lang="zh-CN" altLang="en-US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	</a:t>
            </a:r>
            <a:r>
              <a:rPr kumimoji="1" lang="en-US" altLang="zh-CN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、了解信号的基本概念、放大电路概念、主要性能指标。</a:t>
            </a:r>
            <a:endParaRPr lang="zh-CN" altLang="en-US" b="1" dirty="0">
              <a:solidFill>
                <a:srgbClr val="458361"/>
              </a:solidFill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lang="en-US" altLang="zh-CN" b="1" dirty="0">
                <a:solidFill>
                  <a:srgbClr val="458361"/>
                </a:solidFill>
              </a:rPr>
              <a:t>		</a:t>
            </a:r>
            <a:r>
              <a:rPr kumimoji="1" lang="en-US" altLang="zh-CN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、</a:t>
            </a:r>
            <a:r>
              <a:rPr kumimoji="1" lang="zh-CN" altLang="en-US" sz="28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理解并掌握</a:t>
            </a:r>
            <a:r>
              <a:rPr kumimoji="1" lang="zh-CN" altLang="en-US" sz="2800" kern="1200" dirty="0">
                <a:solidFill>
                  <a:srgbClr val="3333CC"/>
                </a:solidFill>
                <a:latin typeface="Times New Roman" panose="02020603050405020304" pitchFamily="18" charset="0"/>
                <a:ea typeface="楷体_GB2312" pitchFamily="49" charset="-122"/>
              </a:rPr>
              <a:t>集成运算放大器</a:t>
            </a:r>
            <a:endParaRPr kumimoji="1" lang="en-US" altLang="zh-CN" sz="2800" kern="1200" dirty="0">
              <a:solidFill>
                <a:srgbClr val="3333CC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           </a:t>
            </a:r>
            <a:r>
              <a:rPr kumimoji="1" lang="zh-CN" altLang="en-US" sz="28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符号及端子、集成运算工作区及其特点</a:t>
            </a: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</a:t>
            </a:r>
            <a:r>
              <a:rPr kumimoji="1" lang="en-US" altLang="zh-CN" sz="28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        3</a:t>
            </a:r>
            <a:r>
              <a:rPr kumimoji="1" lang="zh-CN" altLang="en-US" sz="28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、理解并掌握理想</a:t>
            </a:r>
            <a:r>
              <a:rPr kumimoji="1" lang="zh-CN" altLang="en-US" sz="28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集成运算放大器的“虚短”、“虚断”</a:t>
            </a:r>
            <a:r>
              <a:rPr kumimoji="1" lang="zh-CN" altLang="en-US" sz="2800" kern="12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特点。</a:t>
            </a:r>
            <a:endParaRPr kumimoji="1" lang="zh-CN" altLang="en-US" sz="2800" kern="1200" dirty="0">
              <a:solidFill>
                <a:schemeClr val="accent2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457200" indent="-45720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r>
              <a:rPr kumimoji="1" lang="en-US" altLang="zh-CN" sz="2800" kern="12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  </a:t>
            </a:r>
            <a:endParaRPr kumimoji="1" lang="en-US" altLang="zh-CN" sz="2800" kern="1200" dirty="0">
              <a:solidFill>
                <a:srgbClr val="00B05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6192838" cy="720725"/>
          </a:xfrm>
        </p:spPr>
        <p:txBody>
          <a:bodyPr/>
          <a:lstStyle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 模拟集成运算放大电路</a:t>
            </a:r>
          </a:p>
        </p:txBody>
      </p:sp>
      <p:grpSp>
        <p:nvGrpSpPr>
          <p:cNvPr id="6" name="Group 15"/>
          <p:cNvGrpSpPr/>
          <p:nvPr/>
        </p:nvGrpSpPr>
        <p:grpSpPr bwMode="auto">
          <a:xfrm>
            <a:off x="336550" y="909638"/>
            <a:ext cx="8389938" cy="5367337"/>
            <a:chOff x="862" y="730"/>
            <a:chExt cx="4218" cy="2655"/>
          </a:xfrm>
        </p:grpSpPr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862" y="1003"/>
              <a:ext cx="4218" cy="2382"/>
            </a:xfrm>
            <a:prstGeom prst="roundRect">
              <a:avLst>
                <a:gd name="adj" fmla="val 5542"/>
              </a:avLst>
            </a:prstGeom>
            <a:noFill/>
            <a:ln w="38100">
              <a:solidFill>
                <a:srgbClr val="45836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725" y="857"/>
              <a:ext cx="1799" cy="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45836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      </a:t>
              </a:r>
              <a:r>
                <a:rPr lang="zh-CN" altLang="en-US" sz="3200" b="1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知 识 小 </a:t>
              </a:r>
              <a:r>
                <a:rPr lang="zh-CN" altLang="en-US" sz="3200">
                  <a:solidFill>
                    <a:srgbClr val="45836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结</a:t>
              </a:r>
              <a:endPara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45836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Oval 4"/>
            <p:cNvSpPr>
              <a:spLocks noChangeArrowheads="1"/>
            </p:cNvSpPr>
            <p:nvPr/>
          </p:nvSpPr>
          <p:spPr bwMode="auto">
            <a:xfrm>
              <a:off x="1376" y="730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3028" y="748"/>
              <a:ext cx="771" cy="499"/>
            </a:xfrm>
            <a:prstGeom prst="ellipse">
              <a:avLst/>
            </a:prstGeom>
            <a:gradFill rotWithShape="1">
              <a:gsLst>
                <a:gs pos="0">
                  <a:srgbClr val="458361">
                    <a:alpha val="46999"/>
                  </a:srgbClr>
                </a:gs>
                <a:gs pos="100000">
                  <a:srgbClr val="203D2D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Font typeface="Wingdings" panose="05000000000000000000" pitchFamily="2" charset="2"/>
                <a:buChar char="Ø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1" name="Picture 13" descr="未标题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73431">
              <a:off x="1297" y="899"/>
              <a:ext cx="5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3" descr="未标题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600379">
            <a:off x="5472113" y="904875"/>
            <a:ext cx="110013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4F9E0-7F4A-6FFD-DE77-37E83B163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600" dirty="0">
                <a:sym typeface="+mn-ea"/>
              </a:rPr>
              <a:t>基本概念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285266-CCBB-BB4B-9080-5F07C94977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3</a:t>
            </a:fld>
            <a:endParaRPr lang="en-US" altLang="zh-CN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7104DC-ACE3-C3A1-39B4-7FBF3B0B8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电信号、模拟信号与数字信号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电信号：随时间变化的电压或电流，可用波形或函数表示。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数字信号：在时间和数值上均</a:t>
            </a:r>
            <a:r>
              <a:rPr lang="zh-CN" altLang="en-US" dirty="0">
                <a:solidFill>
                  <a:srgbClr val="FF0000"/>
                </a:solidFill>
              </a:rPr>
              <a:t>离散</a:t>
            </a:r>
            <a:r>
              <a:rPr lang="zh-CN" altLang="en-US" dirty="0"/>
              <a:t>的电信号，如脉冲信号、开关信号。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模拟信号：在时间和数值上均</a:t>
            </a:r>
            <a:r>
              <a:rPr lang="zh-CN" altLang="en-US" dirty="0">
                <a:solidFill>
                  <a:srgbClr val="FF0000"/>
                </a:solidFill>
              </a:rPr>
              <a:t>连续</a:t>
            </a:r>
            <a:r>
              <a:rPr lang="zh-CN" altLang="en-US" dirty="0"/>
              <a:t>的电信号，如声音、温度、压力、流量、心电等。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75D715-7111-A0F7-C852-6DFBB765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7" y="4058402"/>
            <a:ext cx="7632526" cy="25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0168EA-BB37-248D-710B-D8E214A20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107487-4E80-4A96-0B80-24277730D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4ADD9-863F-4D0B-8753-1E3A51A50B9D}" type="slidenum">
              <a:rPr lang="zh-CN" altLang="en-US" smtClean="0"/>
              <a:t>4</a:t>
            </a:fld>
            <a:endParaRPr lang="en-US" altLang="zh-CN"/>
          </a:p>
        </p:txBody>
      </p:sp>
      <p:sp>
        <p:nvSpPr>
          <p:cNvPr id="5" name="矩形 189441">
            <a:extLst>
              <a:ext uri="{FF2B5EF4-FFF2-40B4-BE49-F238E27FC236}">
                <a16:creationId xmlns:a16="http://schemas.microsoft.com/office/drawing/2014/main" id="{0CDC67EA-1470-3D95-ECBB-DC1F7FD88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7563" y="166688"/>
            <a:ext cx="5545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电子信息系统的组成</a:t>
            </a:r>
          </a:p>
        </p:txBody>
      </p:sp>
      <p:sp>
        <p:nvSpPr>
          <p:cNvPr id="6" name="线形标注 1 189442">
            <a:extLst>
              <a:ext uri="{FF2B5EF4-FFF2-40B4-BE49-F238E27FC236}">
                <a16:creationId xmlns:a16="http://schemas.microsoft.com/office/drawing/2014/main" id="{FBD53959-0A73-EA7B-22E6-C4E4CE307310}"/>
              </a:ext>
            </a:extLst>
          </p:cNvPr>
          <p:cNvSpPr/>
          <p:nvPr/>
        </p:nvSpPr>
        <p:spPr bwMode="auto">
          <a:xfrm>
            <a:off x="323850" y="4364038"/>
            <a:ext cx="1763713" cy="433387"/>
          </a:xfrm>
          <a:prstGeom prst="borderCallout1">
            <a:avLst>
              <a:gd name="adj1" fmla="val 26375"/>
              <a:gd name="adj2" fmla="val 104319"/>
              <a:gd name="adj3" fmla="val -98537"/>
              <a:gd name="adj4" fmla="val 130875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Arial" panose="020B0604020202020204" pitchFamily="34" charset="0"/>
              </a:rPr>
              <a:t>模拟电子电路</a:t>
            </a:r>
          </a:p>
        </p:txBody>
      </p:sp>
      <p:sp>
        <p:nvSpPr>
          <p:cNvPr id="7" name="线形标注 1 189443">
            <a:extLst>
              <a:ext uri="{FF2B5EF4-FFF2-40B4-BE49-F238E27FC236}">
                <a16:creationId xmlns:a16="http://schemas.microsoft.com/office/drawing/2014/main" id="{E895A2F7-7586-65D1-68C6-F172FAC83ABA}"/>
              </a:ext>
            </a:extLst>
          </p:cNvPr>
          <p:cNvSpPr/>
          <p:nvPr/>
        </p:nvSpPr>
        <p:spPr bwMode="auto">
          <a:xfrm>
            <a:off x="323850" y="5805488"/>
            <a:ext cx="2841625" cy="433387"/>
          </a:xfrm>
          <a:prstGeom prst="borderCallout1">
            <a:avLst>
              <a:gd name="adj1" fmla="val 26375"/>
              <a:gd name="adj2" fmla="val 102681"/>
              <a:gd name="adj3" fmla="val -119782"/>
              <a:gd name="adj4" fmla="val 170278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Arial" panose="020B0604020202020204" pitchFamily="34" charset="0"/>
              </a:rPr>
              <a:t>数字电子电路（系统）</a:t>
            </a:r>
          </a:p>
        </p:txBody>
      </p:sp>
      <p:sp>
        <p:nvSpPr>
          <p:cNvPr id="8" name="矩形 189444">
            <a:extLst>
              <a:ext uri="{FF2B5EF4-FFF2-40B4-BE49-F238E27FC236}">
                <a16:creationId xmlns:a16="http://schemas.microsoft.com/office/drawing/2014/main" id="{4335DB96-2A00-B12C-5F12-74F4CA16F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9" name="矩形 189445">
            <a:extLst>
              <a:ext uri="{FF2B5EF4-FFF2-40B4-BE49-F238E27FC236}">
                <a16:creationId xmlns:a16="http://schemas.microsoft.com/office/drawing/2014/main" id="{47672904-2ECA-DD47-58F0-50D777CD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90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0" name="圆角矩形 189446">
            <a:extLst>
              <a:ext uri="{FF2B5EF4-FFF2-40B4-BE49-F238E27FC236}">
                <a16:creationId xmlns:a16="http://schemas.microsoft.com/office/drawing/2014/main" id="{5D42956F-606D-9EA6-3241-E864D8ED5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2492375"/>
            <a:ext cx="7813675" cy="1439863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3950B659-B335-7DED-C02A-A4ACC77051EA}"/>
              </a:ext>
            </a:extLst>
          </p:cNvPr>
          <p:cNvGraphicFramePr/>
          <p:nvPr/>
        </p:nvGraphicFramePr>
        <p:xfrm>
          <a:off x="1042988" y="2636838"/>
          <a:ext cx="75596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064885" imgH="2487930" progId="Visio.Drawing.11">
                  <p:embed/>
                </p:oleObj>
              </mc:Choice>
              <mc:Fallback>
                <p:oleObj r:id="rId4" imgW="6064885" imgH="2487930" progId="Visio.Drawing.11">
                  <p:embed/>
                  <p:pic>
                    <p:nvPicPr>
                      <p:cNvPr id="189448" name="对象 18944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22" t="6107" b="58289"/>
                      <a:stretch>
                        <a:fillRect/>
                      </a:stretch>
                    </p:blipFill>
                    <p:spPr bwMode="auto">
                      <a:xfrm>
                        <a:off x="1042988" y="2636838"/>
                        <a:ext cx="7559675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89448">
            <a:extLst>
              <a:ext uri="{FF2B5EF4-FFF2-40B4-BE49-F238E27FC236}">
                <a16:creationId xmlns:a16="http://schemas.microsoft.com/office/drawing/2014/main" id="{1CC8582E-6B35-3602-AA5E-2A8633B23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0804D6E-7AA2-6420-E9E1-F1389AFCE6E8}"/>
              </a:ext>
            </a:extLst>
          </p:cNvPr>
          <p:cNvGraphicFramePr/>
          <p:nvPr/>
        </p:nvGraphicFramePr>
        <p:xfrm>
          <a:off x="3059113" y="3716338"/>
          <a:ext cx="5400675" cy="168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6064885" imgH="2487930" progId="Visio.Drawing.11">
                  <p:embed/>
                </p:oleObj>
              </mc:Choice>
              <mc:Fallback>
                <p:oleObj r:id="rId6" imgW="6064885" imgH="2487930" progId="Visio.Drawing.11">
                  <p:embed/>
                  <p:pic>
                    <p:nvPicPr>
                      <p:cNvPr id="189450" name="对象 18944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7835" t="40967" r="1875" b="5106"/>
                      <a:stretch>
                        <a:fillRect/>
                      </a:stretch>
                    </p:blipFill>
                    <p:spPr bwMode="auto">
                      <a:xfrm>
                        <a:off x="3059113" y="3716338"/>
                        <a:ext cx="5400675" cy="168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线形标注 1 189450">
            <a:extLst>
              <a:ext uri="{FF2B5EF4-FFF2-40B4-BE49-F238E27FC236}">
                <a16:creationId xmlns:a16="http://schemas.microsoft.com/office/drawing/2014/main" id="{7BF7E848-C8E5-984F-90FE-FEFBD611B08E}"/>
              </a:ext>
            </a:extLst>
          </p:cNvPr>
          <p:cNvSpPr/>
          <p:nvPr/>
        </p:nvSpPr>
        <p:spPr bwMode="auto">
          <a:xfrm>
            <a:off x="468630" y="1175385"/>
            <a:ext cx="1058545" cy="1029970"/>
          </a:xfrm>
          <a:prstGeom prst="borderCallout1">
            <a:avLst>
              <a:gd name="adj1" fmla="val 15861"/>
              <a:gd name="adj2" fmla="val 107194"/>
              <a:gd name="adj3" fmla="val 149260"/>
              <a:gd name="adj4" fmla="val 133953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传感器接收器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发生器</a:t>
            </a:r>
          </a:p>
        </p:txBody>
      </p:sp>
      <p:sp>
        <p:nvSpPr>
          <p:cNvPr id="15" name="线形标注 1 189451">
            <a:extLst>
              <a:ext uri="{FF2B5EF4-FFF2-40B4-BE49-F238E27FC236}">
                <a16:creationId xmlns:a16="http://schemas.microsoft.com/office/drawing/2014/main" id="{3ADE3460-8D36-2FBE-1A89-A65A59C29C51}"/>
              </a:ext>
            </a:extLst>
          </p:cNvPr>
          <p:cNvSpPr/>
          <p:nvPr/>
        </p:nvSpPr>
        <p:spPr bwMode="auto">
          <a:xfrm>
            <a:off x="1871663" y="1319213"/>
            <a:ext cx="1743075" cy="885825"/>
          </a:xfrm>
          <a:prstGeom prst="borderCallout1">
            <a:avLst>
              <a:gd name="adj1" fmla="val 15861"/>
              <a:gd name="adj2" fmla="val 105884"/>
              <a:gd name="adj3" fmla="val 159019"/>
              <a:gd name="adj4" fmla="val 115880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隔离、滤波、</a:t>
            </a: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放大</a:t>
            </a:r>
          </a:p>
        </p:txBody>
      </p:sp>
      <p:sp>
        <p:nvSpPr>
          <p:cNvPr id="16" name="线形标注 1 189452">
            <a:extLst>
              <a:ext uri="{FF2B5EF4-FFF2-40B4-BE49-F238E27FC236}">
                <a16:creationId xmlns:a16="http://schemas.microsoft.com/office/drawing/2014/main" id="{ECC79F4C-834F-EDC3-5E69-AE7B21BBF700}"/>
              </a:ext>
            </a:extLst>
          </p:cNvPr>
          <p:cNvSpPr/>
          <p:nvPr/>
        </p:nvSpPr>
        <p:spPr bwMode="auto">
          <a:xfrm>
            <a:off x="4211638" y="1484313"/>
            <a:ext cx="1296987" cy="720725"/>
          </a:xfrm>
          <a:prstGeom prst="borderCallout1">
            <a:avLst>
              <a:gd name="adj1" fmla="val 15861"/>
              <a:gd name="adj2" fmla="val 105875"/>
              <a:gd name="adj3" fmla="val 171806"/>
              <a:gd name="adj4" fmla="val 129500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运算、转换、比较</a:t>
            </a:r>
          </a:p>
        </p:txBody>
      </p:sp>
      <p:sp>
        <p:nvSpPr>
          <p:cNvPr id="17" name="线形标注 1 189453">
            <a:extLst>
              <a:ext uri="{FF2B5EF4-FFF2-40B4-BE49-F238E27FC236}">
                <a16:creationId xmlns:a16="http://schemas.microsoft.com/office/drawing/2014/main" id="{AB461697-5C43-FBE7-30E4-2340B296B8BF}"/>
              </a:ext>
            </a:extLst>
          </p:cNvPr>
          <p:cNvSpPr/>
          <p:nvPr/>
        </p:nvSpPr>
        <p:spPr bwMode="auto">
          <a:xfrm>
            <a:off x="6084888" y="1628775"/>
            <a:ext cx="914400" cy="431800"/>
          </a:xfrm>
          <a:prstGeom prst="borderCallout1">
            <a:avLst>
              <a:gd name="adj1" fmla="val 26472"/>
              <a:gd name="adj2" fmla="val 108333"/>
              <a:gd name="adj3" fmla="val 247796"/>
              <a:gd name="adj4" fmla="val 136287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功放</a:t>
            </a:r>
          </a:p>
        </p:txBody>
      </p:sp>
      <p:grpSp>
        <p:nvGrpSpPr>
          <p:cNvPr id="18" name="组合 189454">
            <a:extLst>
              <a:ext uri="{FF2B5EF4-FFF2-40B4-BE49-F238E27FC236}">
                <a16:creationId xmlns:a16="http://schemas.microsoft.com/office/drawing/2014/main" id="{A6157F02-37E0-D323-E6CA-211AE9FEBDB4}"/>
              </a:ext>
            </a:extLst>
          </p:cNvPr>
          <p:cNvGrpSpPr/>
          <p:nvPr/>
        </p:nvGrpSpPr>
        <p:grpSpPr bwMode="auto">
          <a:xfrm>
            <a:off x="5219700" y="5300663"/>
            <a:ext cx="3168650" cy="938212"/>
            <a:chOff x="3288" y="3339"/>
            <a:chExt cx="1996" cy="591"/>
          </a:xfrm>
        </p:grpSpPr>
        <p:sp>
          <p:nvSpPr>
            <p:cNvPr id="19" name="线形标注 1 189455">
              <a:extLst>
                <a:ext uri="{FF2B5EF4-FFF2-40B4-BE49-F238E27FC236}">
                  <a16:creationId xmlns:a16="http://schemas.microsoft.com/office/drawing/2014/main" id="{828AE860-2D85-051E-86D0-E326C0573CEC}"/>
                </a:ext>
              </a:extLst>
            </p:cNvPr>
            <p:cNvSpPr/>
            <p:nvPr/>
          </p:nvSpPr>
          <p:spPr bwMode="auto">
            <a:xfrm>
              <a:off x="3288" y="3612"/>
              <a:ext cx="1996" cy="318"/>
            </a:xfrm>
            <a:prstGeom prst="borderCallout1">
              <a:avLst>
                <a:gd name="adj1" fmla="val 22644"/>
                <a:gd name="adj2" fmla="val -2403"/>
                <a:gd name="adj3" fmla="val -83648"/>
                <a:gd name="adj4" fmla="val -46745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宋体" panose="02010600030101010101" pitchFamily="2" charset="-122"/>
                </a:rPr>
                <a:t>模拟</a:t>
              </a:r>
              <a:r>
                <a:rPr lang="en-US" altLang="zh-CN" sz="2000" b="1">
                  <a:latin typeface="宋体" panose="02010600030101010101" pitchFamily="2" charset="-122"/>
                </a:rPr>
                <a:t>-</a:t>
              </a:r>
              <a:r>
                <a:rPr lang="zh-CN" altLang="en-US" sz="2000" b="1">
                  <a:latin typeface="宋体" panose="02010600030101010101" pitchFamily="2" charset="-122"/>
                </a:rPr>
                <a:t>数字混合电子电路</a:t>
              </a:r>
            </a:p>
          </p:txBody>
        </p:sp>
        <p:sp>
          <p:nvSpPr>
            <p:cNvPr id="20" name="直接连接符 189456">
              <a:extLst>
                <a:ext uri="{FF2B5EF4-FFF2-40B4-BE49-F238E27FC236}">
                  <a16:creationId xmlns:a16="http://schemas.microsoft.com/office/drawing/2014/main" id="{B8D80F5B-35B7-EF94-DCA7-B321E788F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04" y="3339"/>
              <a:ext cx="135" cy="2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189457">
            <a:extLst>
              <a:ext uri="{FF2B5EF4-FFF2-40B4-BE49-F238E27FC236}">
                <a16:creationId xmlns:a16="http://schemas.microsoft.com/office/drawing/2014/main" id="{06C448FB-483C-2B4F-4B12-5DD2696810CB}"/>
              </a:ext>
            </a:extLst>
          </p:cNvPr>
          <p:cNvGrpSpPr/>
          <p:nvPr/>
        </p:nvGrpSpPr>
        <p:grpSpPr bwMode="auto">
          <a:xfrm>
            <a:off x="323850" y="4868863"/>
            <a:ext cx="1800225" cy="847725"/>
            <a:chOff x="204" y="3022"/>
            <a:chExt cx="1134" cy="534"/>
          </a:xfrm>
        </p:grpSpPr>
        <p:sp>
          <p:nvSpPr>
            <p:cNvPr id="22" name="下箭头 189458">
              <a:extLst>
                <a:ext uri="{FF2B5EF4-FFF2-40B4-BE49-F238E27FC236}">
                  <a16:creationId xmlns:a16="http://schemas.microsoft.com/office/drawing/2014/main" id="{6D201E90-196B-FACC-5147-09E4AC59E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022"/>
              <a:ext cx="136" cy="227"/>
            </a:xfrm>
            <a:prstGeom prst="downArrow">
              <a:avLst>
                <a:gd name="adj1" fmla="val 50000"/>
                <a:gd name="adj2" fmla="val 41627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189459">
              <a:extLst>
                <a:ext uri="{FF2B5EF4-FFF2-40B4-BE49-F238E27FC236}">
                  <a16:creationId xmlns:a16="http://schemas.microsoft.com/office/drawing/2014/main" id="{369CA656-FD5D-C255-1EF7-394D099B8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3294"/>
              <a:ext cx="1134" cy="262"/>
            </a:xfrm>
            <a:prstGeom prst="rect">
              <a:avLst/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latin typeface="Times New Roman" panose="02020603050405020304" pitchFamily="18" charset="0"/>
                </a:rPr>
                <a:t>模拟电子系统</a:t>
              </a:r>
            </a:p>
          </p:txBody>
        </p:sp>
      </p:grpSp>
      <p:grpSp>
        <p:nvGrpSpPr>
          <p:cNvPr id="24" name="组合 189460">
            <a:extLst>
              <a:ext uri="{FF2B5EF4-FFF2-40B4-BE49-F238E27FC236}">
                <a16:creationId xmlns:a16="http://schemas.microsoft.com/office/drawing/2014/main" id="{3E73FAF4-A38E-6E4F-CB25-7E7C18891B2B}"/>
              </a:ext>
            </a:extLst>
          </p:cNvPr>
          <p:cNvGrpSpPr/>
          <p:nvPr/>
        </p:nvGrpSpPr>
        <p:grpSpPr bwMode="auto">
          <a:xfrm>
            <a:off x="7164388" y="1628775"/>
            <a:ext cx="1728787" cy="415925"/>
            <a:chOff x="4513" y="981"/>
            <a:chExt cx="1089" cy="262"/>
          </a:xfrm>
        </p:grpSpPr>
        <p:sp>
          <p:nvSpPr>
            <p:cNvPr id="25" name="右箭头 189461">
              <a:extLst>
                <a:ext uri="{FF2B5EF4-FFF2-40B4-BE49-F238E27FC236}">
                  <a16:creationId xmlns:a16="http://schemas.microsoft.com/office/drawing/2014/main" id="{5162C40C-659E-BD8C-C568-B5E0D2515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3" y="1071"/>
              <a:ext cx="227" cy="91"/>
            </a:xfrm>
            <a:prstGeom prst="rightArrow">
              <a:avLst>
                <a:gd name="adj1" fmla="val 50000"/>
                <a:gd name="adj2" fmla="val 62213"/>
              </a:avLst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文本框 189462">
              <a:extLst>
                <a:ext uri="{FF2B5EF4-FFF2-40B4-BE49-F238E27FC236}">
                  <a16:creationId xmlns:a16="http://schemas.microsoft.com/office/drawing/2014/main" id="{14EF3444-669E-32E1-5E45-7E1468A97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981"/>
              <a:ext cx="817" cy="262"/>
            </a:xfrm>
            <a:prstGeom prst="rect">
              <a:avLst/>
            </a:prstGeom>
            <a:solidFill>
              <a:srgbClr val="66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zh-CN" altLang="en-US" sz="2000" b="1">
                  <a:latin typeface="Times New Roman" panose="02020603050405020304" pitchFamily="18" charset="0"/>
                </a:rPr>
                <a:t>执行机构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B8042F4-4E0F-F1BA-2593-1589E3B7CDB1}"/>
              </a:ext>
            </a:extLst>
          </p:cNvPr>
          <p:cNvSpPr txBox="1"/>
          <p:nvPr/>
        </p:nvSpPr>
        <p:spPr>
          <a:xfrm>
            <a:off x="4211955" y="857250"/>
            <a:ext cx="1189990" cy="39878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sym typeface="+mn-ea"/>
              </a:rPr>
              <a:t>第</a:t>
            </a:r>
            <a:r>
              <a:rPr lang="en-US" altLang="zh-CN" sz="2000">
                <a:solidFill>
                  <a:srgbClr val="000000"/>
                </a:solidFill>
                <a:sym typeface="+mn-ea"/>
              </a:rPr>
              <a:t>4/9</a:t>
            </a:r>
            <a:r>
              <a:rPr lang="zh-CN" altLang="en-US" sz="2000">
                <a:solidFill>
                  <a:srgbClr val="000000"/>
                </a:solidFill>
                <a:sym typeface="+mn-ea"/>
              </a:rPr>
              <a:t>章</a:t>
            </a: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6212F3C3-0BA8-DD92-0DF3-BB7B412DA397}"/>
              </a:ext>
            </a:extLst>
          </p:cNvPr>
          <p:cNvGraphicFramePr/>
          <p:nvPr/>
        </p:nvGraphicFramePr>
        <p:xfrm>
          <a:off x="808355" y="685165"/>
          <a:ext cx="6500495" cy="162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914900" imgH="1733550" progId="Paint.Picture">
                  <p:embed/>
                </p:oleObj>
              </mc:Choice>
              <mc:Fallback>
                <p:oleObj r:id="rId7" imgW="4914900" imgH="1733550" progId="Paint.Picture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355" y="685165"/>
                        <a:ext cx="6500495" cy="162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文本框 30">
            <a:extLst>
              <a:ext uri="{FF2B5EF4-FFF2-40B4-BE49-F238E27FC236}">
                <a16:creationId xmlns:a16="http://schemas.microsoft.com/office/drawing/2014/main" id="{0E0105DE-A5A3-187F-FE29-8E66A6D65A0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868035" y="944880"/>
            <a:ext cx="1189990" cy="39878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solidFill>
                  <a:srgbClr val="000000"/>
                </a:solidFill>
                <a:sym typeface="+mn-ea"/>
              </a:rPr>
              <a:t>第</a:t>
            </a:r>
            <a:r>
              <a:rPr lang="en-US" altLang="zh-CN" sz="2000">
                <a:solidFill>
                  <a:srgbClr val="000000"/>
                </a:solidFill>
                <a:sym typeface="+mn-ea"/>
              </a:rPr>
              <a:t>6/9</a:t>
            </a:r>
            <a:r>
              <a:rPr lang="zh-CN" altLang="en-US" sz="2000">
                <a:solidFill>
                  <a:srgbClr val="000000"/>
                </a:solidFill>
                <a:sym typeface="+mn-ea"/>
              </a:rPr>
              <a:t>章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A177E23-632F-F10D-A953-B463474AC7F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7995" y="625475"/>
            <a:ext cx="1189990" cy="38227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noAutofit/>
          </a:bodyPr>
          <a:lstStyle/>
          <a:p>
            <a:r>
              <a:rPr lang="zh-CN" altLang="en-US" sz="2000">
                <a:solidFill>
                  <a:srgbClr val="000000"/>
                </a:solidFill>
                <a:sym typeface="+mn-ea"/>
              </a:rPr>
              <a:t>第</a:t>
            </a:r>
            <a:r>
              <a:rPr lang="en-US" altLang="zh-CN" sz="2000">
                <a:solidFill>
                  <a:srgbClr val="000000"/>
                </a:solidFill>
                <a:sym typeface="+mn-ea"/>
              </a:rPr>
              <a:t>10</a:t>
            </a:r>
            <a:r>
              <a:rPr lang="zh-CN" altLang="en-US" sz="2000">
                <a:solidFill>
                  <a:srgbClr val="000000"/>
                </a:solidFill>
                <a:sym typeface="+mn-ea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01867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10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29" grpId="0" bldLvl="0" animBg="1"/>
      <p:bldP spid="29" grpId="1" animBg="1"/>
      <p:bldP spid="31" grpId="0" bldLvl="0" animBg="1"/>
      <p:bldP spid="31" grpId="1" animBg="1"/>
      <p:bldP spid="32" grpId="0" bldLvl="0" animBg="1"/>
      <p:bldP spid="3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C41DD428-FC10-4599-B3C1-D8309E489FAC}" type="slidenum">
              <a:rPr lang="zh-CN" altLang="en-US"/>
              <a:t>5</a:t>
            </a:fld>
            <a:endParaRPr lang="en-US" altLang="zh-CN"/>
          </a:p>
        </p:txBody>
      </p:sp>
      <p:graphicFrame>
        <p:nvGraphicFramePr>
          <p:cNvPr id="579586" name="Object 2"/>
          <p:cNvGraphicFramePr>
            <a:graphicFrameLocks noChangeAspect="1"/>
          </p:cNvGraphicFramePr>
          <p:nvPr/>
        </p:nvGraphicFramePr>
        <p:xfrm>
          <a:off x="1347788" y="1704975"/>
          <a:ext cx="6319837" cy="186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64915" imgH="1102360" progId="Visio.Drawing.11">
                  <p:embed/>
                </p:oleObj>
              </mc:Choice>
              <mc:Fallback>
                <p:oleObj name="Visio" r:id="rId2" imgW="3764915" imgH="11023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1704975"/>
                        <a:ext cx="6319837" cy="186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587" name="Text Box 3"/>
          <p:cNvSpPr txBox="1">
            <a:spLocks noChangeArrowheads="1"/>
          </p:cNvSpPr>
          <p:nvPr/>
        </p:nvSpPr>
        <p:spPr bwMode="auto">
          <a:xfrm>
            <a:off x="684213" y="4741863"/>
            <a:ext cx="705643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b="0"/>
              <a:t>放大的本质：能量的控制，利用有源元件实现</a:t>
            </a:r>
          </a:p>
        </p:txBody>
      </p:sp>
      <p:sp>
        <p:nvSpPr>
          <p:cNvPr id="579588" name="AutoShape 4"/>
          <p:cNvSpPr/>
          <p:nvPr/>
        </p:nvSpPr>
        <p:spPr bwMode="auto">
          <a:xfrm>
            <a:off x="5508625" y="1055688"/>
            <a:ext cx="3311525" cy="833437"/>
          </a:xfrm>
          <a:prstGeom prst="borderCallout1">
            <a:avLst>
              <a:gd name="adj1" fmla="val 13713"/>
              <a:gd name="adj2" fmla="val -2301"/>
              <a:gd name="adj3" fmla="val 53333"/>
              <a:gd name="adj4" fmla="val -18838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b="0"/>
              <a:t>至少一路直流电源供电，是能源</a:t>
            </a:r>
          </a:p>
        </p:txBody>
      </p:sp>
      <p:sp>
        <p:nvSpPr>
          <p:cNvPr id="579591" name="Text Box 7"/>
          <p:cNvSpPr txBox="1">
            <a:spLocks noChangeArrowheads="1"/>
          </p:cNvSpPr>
          <p:nvPr/>
        </p:nvSpPr>
        <p:spPr bwMode="auto">
          <a:xfrm>
            <a:off x="3708400" y="4221163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>
                <a:latin typeface="Arial" panose="020B0604020202020204" pitchFamily="34" charset="0"/>
                <a:ea typeface="楷体_GB2312" pitchFamily="49" charset="-122"/>
              </a:rPr>
              <a:t>——</a:t>
            </a: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常用正弦波做测试信号</a:t>
            </a:r>
          </a:p>
        </p:txBody>
      </p:sp>
      <p:sp>
        <p:nvSpPr>
          <p:cNvPr id="579592" name="Text Box 8"/>
          <p:cNvSpPr txBox="1">
            <a:spLocks noChangeArrowheads="1"/>
          </p:cNvSpPr>
          <p:nvPr/>
        </p:nvSpPr>
        <p:spPr bwMode="auto">
          <a:xfrm>
            <a:off x="684213" y="4238625"/>
            <a:ext cx="3240087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b="0"/>
              <a:t>放大的对象：变化量</a:t>
            </a:r>
          </a:p>
        </p:txBody>
      </p:sp>
      <p:sp>
        <p:nvSpPr>
          <p:cNvPr id="579594" name="Text Box 10"/>
          <p:cNvSpPr txBox="1">
            <a:spLocks noChangeArrowheads="1"/>
          </p:cNvSpPr>
          <p:nvPr/>
        </p:nvSpPr>
        <p:spPr bwMode="auto">
          <a:xfrm>
            <a:off x="2627313" y="3716338"/>
            <a:ext cx="417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b="0" dirty="0">
                <a:latin typeface="Arial" panose="020B0604020202020204" pitchFamily="34" charset="0"/>
              </a:rPr>
              <a:t>输入信号为零时为静态</a:t>
            </a:r>
          </a:p>
        </p:txBody>
      </p:sp>
      <p:sp>
        <p:nvSpPr>
          <p:cNvPr id="579595" name="Line 11"/>
          <p:cNvSpPr>
            <a:spLocks noChangeShapeType="1"/>
          </p:cNvSpPr>
          <p:nvPr/>
        </p:nvSpPr>
        <p:spPr bwMode="auto">
          <a:xfrm>
            <a:off x="5292725" y="5157788"/>
            <a:ext cx="12239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9596" name="Text Box 12"/>
          <p:cNvSpPr txBox="1">
            <a:spLocks noChangeArrowheads="1"/>
          </p:cNvSpPr>
          <p:nvPr/>
        </p:nvSpPr>
        <p:spPr bwMode="auto">
          <a:xfrm>
            <a:off x="1403350" y="5300663"/>
            <a:ext cx="2016125" cy="841375"/>
          </a:xfrm>
          <a:prstGeom prst="rect">
            <a:avLst/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latin typeface="Verdana" panose="020B0604030504040204" pitchFamily="34" charset="0"/>
                <a:ea typeface="楷体_GB2312" pitchFamily="49" charset="-122"/>
              </a:rPr>
              <a:t>能够控制能量的元件</a:t>
            </a:r>
          </a:p>
        </p:txBody>
      </p:sp>
      <p:sp>
        <p:nvSpPr>
          <p:cNvPr id="579597" name="Rectangle 13"/>
          <p:cNvSpPr>
            <a:spLocks noChangeArrowheads="1"/>
          </p:cNvSpPr>
          <p:nvPr/>
        </p:nvSpPr>
        <p:spPr bwMode="auto">
          <a:xfrm>
            <a:off x="323850" y="1125538"/>
            <a:ext cx="269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b="0" dirty="0"/>
              <a:t>一、</a:t>
            </a:r>
            <a:r>
              <a:rPr lang="en-US" altLang="zh-CN" b="0" dirty="0"/>
              <a:t> </a:t>
            </a:r>
            <a:r>
              <a:rPr lang="zh-CN" altLang="en-US" b="0" dirty="0"/>
              <a:t>放大电路概述</a:t>
            </a:r>
          </a:p>
        </p:txBody>
      </p:sp>
      <p:sp>
        <p:nvSpPr>
          <p:cNvPr id="579598" name="Line 14"/>
          <p:cNvSpPr>
            <a:spLocks noChangeShapeType="1"/>
          </p:cNvSpPr>
          <p:nvPr/>
        </p:nvSpPr>
        <p:spPr bwMode="auto">
          <a:xfrm flipH="1">
            <a:off x="5076825" y="5157788"/>
            <a:ext cx="86360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9599" name="Line 15"/>
          <p:cNvSpPr>
            <a:spLocks noChangeShapeType="1"/>
          </p:cNvSpPr>
          <p:nvPr/>
        </p:nvSpPr>
        <p:spPr bwMode="auto">
          <a:xfrm flipH="1">
            <a:off x="3419475" y="5589588"/>
            <a:ext cx="1657350" cy="144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960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/>
              <a:t>4.1  </a:t>
            </a:r>
            <a:r>
              <a:rPr lang="zh-CN" altLang="en-US" sz="3000"/>
              <a:t>放大电路概述及其主要性能指标</a:t>
            </a:r>
          </a:p>
        </p:txBody>
      </p:sp>
      <p:graphicFrame>
        <p:nvGraphicFramePr>
          <p:cNvPr id="579601" name="Object 17"/>
          <p:cNvGraphicFramePr>
            <a:graphicFrameLocks noChangeAspect="1"/>
          </p:cNvGraphicFramePr>
          <p:nvPr/>
        </p:nvGraphicFramePr>
        <p:xfrm>
          <a:off x="4257675" y="1293813"/>
          <a:ext cx="655638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4335" imgH="1299845" progId="Visio.Drawing.11">
                  <p:embed/>
                </p:oleObj>
              </mc:Choice>
              <mc:Fallback>
                <p:oleObj name="Visio" r:id="rId4" imgW="394335" imgH="1299845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1293813"/>
                        <a:ext cx="655638" cy="220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8" descr="talk">
            <a:extLst>
              <a:ext uri="{FF2B5EF4-FFF2-40B4-BE49-F238E27FC236}">
                <a16:creationId xmlns:a16="http://schemas.microsoft.com/office/drawing/2014/main" id="{1B97C9A6-084D-18FC-B872-C00D07C0CE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630" y="2313465"/>
            <a:ext cx="98712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输出喇叭">
            <a:extLst>
              <a:ext uri="{FF2B5EF4-FFF2-40B4-BE49-F238E27FC236}">
                <a16:creationId xmlns:a16="http://schemas.microsoft.com/office/drawing/2014/main" id="{2E2E70E2-9266-E6AA-E136-3474FFA8E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586" y="1945787"/>
            <a:ext cx="1729129" cy="1729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7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7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9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9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79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7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7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7" grpId="0" build="p" autoUpdateAnimBg="0"/>
      <p:bldP spid="579588" grpId="0" animBg="1" autoUpdateAnimBg="0"/>
      <p:bldP spid="579591" grpId="0" autoUpdateAnimBg="0"/>
      <p:bldP spid="579592" grpId="0" build="p" autoUpdateAnimBg="0"/>
      <p:bldP spid="579594" grpId="0" autoUpdateAnimBg="0"/>
      <p:bldP spid="5795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4F429E1A-9383-4A8C-9605-82307EA0476B}" type="slidenum">
              <a:rPr lang="zh-CN" altLang="en-US"/>
              <a:t>6</a:t>
            </a:fld>
            <a:endParaRPr lang="en-US" altLang="zh-CN"/>
          </a:p>
        </p:txBody>
      </p:sp>
      <p:graphicFrame>
        <p:nvGraphicFramePr>
          <p:cNvPr id="518172" name="Object 28"/>
          <p:cNvGraphicFramePr>
            <a:graphicFrameLocks noChangeAspect="1"/>
          </p:cNvGraphicFramePr>
          <p:nvPr/>
        </p:nvGraphicFramePr>
        <p:xfrm>
          <a:off x="1347788" y="1560513"/>
          <a:ext cx="6319837" cy="186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64915" imgH="1102360" progId="Visio.Drawing.11">
                  <p:embed/>
                </p:oleObj>
              </mc:Choice>
              <mc:Fallback>
                <p:oleObj name="Visio" r:id="rId2" imgW="3764915" imgH="1102360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1560513"/>
                        <a:ext cx="6319837" cy="186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8156" name="AutoShape 12"/>
          <p:cNvSpPr/>
          <p:nvPr/>
        </p:nvSpPr>
        <p:spPr bwMode="auto">
          <a:xfrm>
            <a:off x="5003800" y="3933825"/>
            <a:ext cx="2952750" cy="863600"/>
          </a:xfrm>
          <a:prstGeom prst="borderCallout1">
            <a:avLst>
              <a:gd name="adj1" fmla="val 13236"/>
              <a:gd name="adj2" fmla="val -2579"/>
              <a:gd name="adj3" fmla="val 30699"/>
              <a:gd name="adj4" fmla="val -34088"/>
            </a:avLst>
          </a:prstGeom>
          <a:solidFill>
            <a:srgbClr val="66FFFF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>
                <a:latin typeface="Arial" panose="020B0604020202020204" pitchFamily="34" charset="0"/>
                <a:ea typeface="楷体_GB2312" pitchFamily="49" charset="-122"/>
              </a:rPr>
              <a:t>判断电路能否放大的基本出发点</a:t>
            </a:r>
          </a:p>
        </p:txBody>
      </p:sp>
      <p:sp>
        <p:nvSpPr>
          <p:cNvPr id="518157" name="Text Box 13"/>
          <p:cNvSpPr txBox="1">
            <a:spLocks noChangeArrowheads="1"/>
          </p:cNvSpPr>
          <p:nvPr/>
        </p:nvSpPr>
        <p:spPr bwMode="auto">
          <a:xfrm>
            <a:off x="611188" y="3933825"/>
            <a:ext cx="4537075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b="0"/>
              <a:t>放大的特征：功率放大</a:t>
            </a:r>
          </a:p>
        </p:txBody>
      </p:sp>
      <p:sp>
        <p:nvSpPr>
          <p:cNvPr id="518161" name="Text Box 17"/>
          <p:cNvSpPr txBox="1">
            <a:spLocks noChangeArrowheads="1"/>
          </p:cNvSpPr>
          <p:nvPr/>
        </p:nvSpPr>
        <p:spPr bwMode="auto">
          <a:xfrm>
            <a:off x="684213" y="5013325"/>
            <a:ext cx="74168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Char char="u"/>
            </a:pPr>
            <a:r>
              <a:rPr lang="zh-CN" altLang="en-US" b="0"/>
              <a:t>放大的基本要求：不失真</a:t>
            </a:r>
            <a:r>
              <a:rPr lang="en-US" altLang="zh-CN" b="0"/>
              <a:t>——</a:t>
            </a:r>
            <a:r>
              <a:rPr lang="zh-CN" altLang="en-US" b="0"/>
              <a:t>放大的前提</a:t>
            </a:r>
          </a:p>
        </p:txBody>
      </p:sp>
      <p:sp>
        <p:nvSpPr>
          <p:cNvPr id="518162" name="Text Box 18"/>
          <p:cNvSpPr txBox="1">
            <a:spLocks noChangeArrowheads="1"/>
          </p:cNvSpPr>
          <p:nvPr/>
        </p:nvSpPr>
        <p:spPr bwMode="auto">
          <a:xfrm>
            <a:off x="3059113" y="3392488"/>
            <a:ext cx="417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b="0">
                <a:solidFill>
                  <a:srgbClr val="FF0000"/>
                </a:solidFill>
                <a:latin typeface="Arial" panose="020B0604020202020204" pitchFamily="34" charset="0"/>
              </a:rPr>
              <a:t>输入信号为零时为静态</a:t>
            </a:r>
          </a:p>
        </p:txBody>
      </p:sp>
      <p:sp>
        <p:nvSpPr>
          <p:cNvPr id="518168" name="Rectangle 24"/>
          <p:cNvSpPr>
            <a:spLocks noChangeArrowheads="1"/>
          </p:cNvSpPr>
          <p:nvPr/>
        </p:nvSpPr>
        <p:spPr bwMode="auto">
          <a:xfrm>
            <a:off x="323850" y="1125538"/>
            <a:ext cx="269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b="0"/>
              <a:t>一、</a:t>
            </a:r>
            <a:r>
              <a:rPr lang="en-US" altLang="zh-CN" b="0"/>
              <a:t> </a:t>
            </a:r>
            <a:r>
              <a:rPr lang="zh-CN" altLang="en-US" b="0"/>
              <a:t>放大电路概述</a:t>
            </a:r>
          </a:p>
        </p:txBody>
      </p:sp>
      <p:sp>
        <p:nvSpPr>
          <p:cNvPr id="518171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/>
              <a:t>4.1  </a:t>
            </a:r>
            <a:r>
              <a:rPr lang="zh-CN" altLang="en-US" sz="3000"/>
              <a:t>放大电路概述及其主要性能指标</a:t>
            </a:r>
          </a:p>
        </p:txBody>
      </p:sp>
      <p:graphicFrame>
        <p:nvGraphicFramePr>
          <p:cNvPr id="518174" name="Object 30"/>
          <p:cNvGraphicFramePr>
            <a:graphicFrameLocks noChangeAspect="1"/>
          </p:cNvGraphicFramePr>
          <p:nvPr/>
        </p:nvGraphicFramePr>
        <p:xfrm>
          <a:off x="4257675" y="1131888"/>
          <a:ext cx="655638" cy="220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4335" imgH="1299845" progId="Visio.Drawing.11">
                  <p:embed/>
                </p:oleObj>
              </mc:Choice>
              <mc:Fallback>
                <p:oleObj name="Visio" r:id="rId4" imgW="394335" imgH="1299845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1131888"/>
                        <a:ext cx="655638" cy="220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8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8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8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156" grpId="0" animBg="1" autoUpdateAnimBg="0"/>
      <p:bldP spid="518157" grpId="0" build="p" autoUpdateAnimBg="0"/>
      <p:bldP spid="518161" grpId="0" build="p" autoUpdateAnimBg="0"/>
      <p:bldP spid="518162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6CA8D71C-0857-427C-A9C8-88542DD1C710}" type="slidenum">
              <a:rPr lang="zh-CN" altLang="en-US"/>
              <a:t>7</a:t>
            </a:fld>
            <a:endParaRPr lang="en-US" altLang="zh-CN"/>
          </a:p>
        </p:txBody>
      </p:sp>
      <p:graphicFrame>
        <p:nvGraphicFramePr>
          <p:cNvPr id="519215" name="Object 47"/>
          <p:cNvGraphicFramePr>
            <a:graphicFrameLocks noChangeAspect="1"/>
          </p:cNvGraphicFramePr>
          <p:nvPr/>
        </p:nvGraphicFramePr>
        <p:xfrm>
          <a:off x="1604963" y="2276475"/>
          <a:ext cx="6135687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218180" imgH="1452245" progId="Visio.Drawing.11">
                  <p:embed/>
                </p:oleObj>
              </mc:Choice>
              <mc:Fallback>
                <p:oleObj name="Visio" r:id="rId2" imgW="3218180" imgH="1452245" progId="Visio.Drawing.11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2276475"/>
                        <a:ext cx="6135687" cy="27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212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/>
              <a:t> 二、 放大电路的方框图及其主要性能指标</a:t>
            </a:r>
          </a:p>
        </p:txBody>
      </p:sp>
      <p:sp>
        <p:nvSpPr>
          <p:cNvPr id="519181" name="AutoShape 13"/>
          <p:cNvSpPr/>
          <p:nvPr/>
        </p:nvSpPr>
        <p:spPr bwMode="auto">
          <a:xfrm>
            <a:off x="179388" y="4797425"/>
            <a:ext cx="1274762" cy="581025"/>
          </a:xfrm>
          <a:prstGeom prst="borderCallout1">
            <a:avLst>
              <a:gd name="adj1" fmla="val 19671"/>
              <a:gd name="adj2" fmla="val 105977"/>
              <a:gd name="adj3" fmla="val -91528"/>
              <a:gd name="adj4" fmla="val 122667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信号源</a:t>
            </a:r>
          </a:p>
        </p:txBody>
      </p:sp>
      <p:sp>
        <p:nvSpPr>
          <p:cNvPr id="519182" name="AutoShape 14"/>
          <p:cNvSpPr/>
          <p:nvPr/>
        </p:nvSpPr>
        <p:spPr bwMode="auto">
          <a:xfrm>
            <a:off x="179388" y="2708275"/>
            <a:ext cx="1341437" cy="936625"/>
          </a:xfrm>
          <a:prstGeom prst="borderCallout1">
            <a:avLst>
              <a:gd name="adj1" fmla="val 12204"/>
              <a:gd name="adj2" fmla="val 105681"/>
              <a:gd name="adj3" fmla="val 39153"/>
              <a:gd name="adj4" fmla="val 118699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信号源内阻</a:t>
            </a:r>
          </a:p>
        </p:txBody>
      </p:sp>
      <p:sp>
        <p:nvSpPr>
          <p:cNvPr id="519183" name="AutoShape 15"/>
          <p:cNvSpPr/>
          <p:nvPr/>
        </p:nvSpPr>
        <p:spPr bwMode="auto">
          <a:xfrm>
            <a:off x="3419475" y="5229225"/>
            <a:ext cx="2071688" cy="430213"/>
          </a:xfrm>
          <a:prstGeom prst="borderCallout1">
            <a:avLst>
              <a:gd name="adj1" fmla="val 26569"/>
              <a:gd name="adj2" fmla="val -3676"/>
              <a:gd name="adj3" fmla="val -290407"/>
              <a:gd name="adj4" fmla="val -2812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输入电压</a:t>
            </a:r>
          </a:p>
        </p:txBody>
      </p:sp>
      <p:sp>
        <p:nvSpPr>
          <p:cNvPr id="519184" name="AutoShape 16"/>
          <p:cNvSpPr/>
          <p:nvPr/>
        </p:nvSpPr>
        <p:spPr bwMode="auto">
          <a:xfrm>
            <a:off x="179388" y="1989138"/>
            <a:ext cx="2108200" cy="503237"/>
          </a:xfrm>
          <a:prstGeom prst="borderCallout1">
            <a:avLst>
              <a:gd name="adj1" fmla="val 22713"/>
              <a:gd name="adj2" fmla="val 103616"/>
              <a:gd name="adj3" fmla="val 112935"/>
              <a:gd name="adj4" fmla="val 12869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输入电流</a:t>
            </a:r>
          </a:p>
        </p:txBody>
      </p:sp>
      <p:sp>
        <p:nvSpPr>
          <p:cNvPr id="519186" name="AutoShape 18"/>
          <p:cNvSpPr/>
          <p:nvPr/>
        </p:nvSpPr>
        <p:spPr bwMode="auto">
          <a:xfrm>
            <a:off x="7740650" y="4581525"/>
            <a:ext cx="1079500" cy="962025"/>
          </a:xfrm>
          <a:prstGeom prst="borderCallout1">
            <a:avLst>
              <a:gd name="adj1" fmla="val 11880"/>
              <a:gd name="adj2" fmla="val -7060"/>
              <a:gd name="adj3" fmla="val -77065"/>
              <a:gd name="adj4" fmla="val -23384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输出电压</a:t>
            </a:r>
          </a:p>
        </p:txBody>
      </p:sp>
      <p:sp>
        <p:nvSpPr>
          <p:cNvPr id="519187" name="AutoShape 19"/>
          <p:cNvSpPr/>
          <p:nvPr/>
        </p:nvSpPr>
        <p:spPr bwMode="auto">
          <a:xfrm>
            <a:off x="7740650" y="1773238"/>
            <a:ext cx="1008063" cy="936625"/>
          </a:xfrm>
          <a:prstGeom prst="borderCallout1">
            <a:avLst>
              <a:gd name="adj1" fmla="val 12204"/>
              <a:gd name="adj2" fmla="val -7560"/>
              <a:gd name="adj3" fmla="val 85426"/>
              <a:gd name="adj4" fmla="val -125829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 b="0"/>
              <a:t>输出电流</a:t>
            </a:r>
          </a:p>
        </p:txBody>
      </p:sp>
      <p:sp>
        <p:nvSpPr>
          <p:cNvPr id="519188" name="Text Box 20"/>
          <p:cNvSpPr txBox="1">
            <a:spLocks noChangeArrowheads="1"/>
          </p:cNvSpPr>
          <p:nvPr/>
        </p:nvSpPr>
        <p:spPr bwMode="auto">
          <a:xfrm>
            <a:off x="539750" y="1412875"/>
            <a:ext cx="6911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kumimoji="1" lang="zh-CN" altLang="en-US" b="0" dirty="0">
                <a:latin typeface="黑体" panose="02010609060101010101" pitchFamily="49" charset="-122"/>
              </a:rPr>
              <a:t>对信号而言，任何放大电路均可看成</a:t>
            </a:r>
            <a:r>
              <a:rPr kumimoji="1" lang="zh-CN" altLang="en-US" b="0" dirty="0">
                <a:solidFill>
                  <a:srgbClr val="FF0000"/>
                </a:solidFill>
                <a:latin typeface="黑体" panose="02010609060101010101" pitchFamily="49" charset="-122"/>
              </a:rPr>
              <a:t>二端口网络</a:t>
            </a:r>
            <a:r>
              <a:rPr kumimoji="1" lang="zh-CN" altLang="en-US" b="0" dirty="0">
                <a:latin typeface="黑体" panose="02010609060101010101" pitchFamily="49" charset="-122"/>
              </a:rPr>
              <a:t>。</a:t>
            </a:r>
          </a:p>
        </p:txBody>
      </p:sp>
      <p:sp>
        <p:nvSpPr>
          <p:cNvPr id="519189" name="Rectangle 21"/>
          <p:cNvSpPr>
            <a:spLocks noChangeArrowheads="1"/>
          </p:cNvSpPr>
          <p:nvPr/>
        </p:nvSpPr>
        <p:spPr bwMode="auto">
          <a:xfrm>
            <a:off x="311150" y="1000125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0" dirty="0">
                <a:latin typeface="Verdana" panose="020B0604030504040204" pitchFamily="34" charset="0"/>
              </a:rPr>
              <a:t>研究的是</a:t>
            </a:r>
            <a:r>
              <a:rPr lang="zh-CN" altLang="en-US" b="0" dirty="0">
                <a:solidFill>
                  <a:srgbClr val="FF0000"/>
                </a:solidFill>
                <a:latin typeface="Verdana" panose="020B0604030504040204" pitchFamily="34" charset="0"/>
              </a:rPr>
              <a:t>动态</a:t>
            </a:r>
            <a:r>
              <a:rPr lang="zh-CN" altLang="en-US" b="0" dirty="0">
                <a:latin typeface="Verdana" panose="020B0604030504040204" pitchFamily="34" charset="0"/>
              </a:rPr>
              <a:t>性能。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9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19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519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1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519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19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19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19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81" grpId="0" animBg="1"/>
      <p:bldP spid="519182" grpId="0" animBg="1"/>
      <p:bldP spid="519183" grpId="0" animBg="1"/>
      <p:bldP spid="519184" grpId="0" animBg="1"/>
      <p:bldP spid="519186" grpId="0" animBg="1"/>
      <p:bldP spid="519187" grpId="0" animBg="1"/>
      <p:bldP spid="51918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0BE0C0B9-A415-4E33-999F-7368D985A275}" type="slidenum">
              <a:rPr lang="zh-CN" altLang="en-US"/>
              <a:t>8</a:t>
            </a:fld>
            <a:endParaRPr lang="en-US" altLang="zh-CN"/>
          </a:p>
        </p:txBody>
      </p:sp>
      <p:sp>
        <p:nvSpPr>
          <p:cNvPr id="580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500"/>
              <a:t> 二、 放大电路的方框图及其主要性能指标</a:t>
            </a:r>
          </a:p>
        </p:txBody>
      </p:sp>
      <p:sp>
        <p:nvSpPr>
          <p:cNvPr id="580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588125" y="1125538"/>
            <a:ext cx="2411413" cy="12954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放大倍数</a:t>
            </a:r>
            <a:r>
              <a:rPr lang="zh-CN" altLang="en-US" dirty="0">
                <a:latin typeface="宋体" panose="02010600030101010101" pitchFamily="2" charset="-122"/>
              </a:rPr>
              <a:t>：输出量与输入量之比</a:t>
            </a:r>
          </a:p>
        </p:txBody>
      </p:sp>
      <p:sp>
        <p:nvSpPr>
          <p:cNvPr id="580613" name="AutoShape 5"/>
          <p:cNvSpPr/>
          <p:nvPr/>
        </p:nvSpPr>
        <p:spPr bwMode="auto">
          <a:xfrm>
            <a:off x="1476375" y="4076700"/>
            <a:ext cx="5905500" cy="504825"/>
          </a:xfrm>
          <a:prstGeom prst="borderCallout2">
            <a:avLst>
              <a:gd name="adj1" fmla="val 22644"/>
              <a:gd name="adj2" fmla="val 101292"/>
              <a:gd name="adj3" fmla="val 22644"/>
              <a:gd name="adj4" fmla="val 107394"/>
              <a:gd name="adj5" fmla="val -183648"/>
              <a:gd name="adj6" fmla="val 114060"/>
            </a:avLst>
          </a:prstGeom>
          <a:solidFill>
            <a:srgbClr val="FFFFCC"/>
          </a:solidFill>
          <a:ln w="1905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kumimoji="1" lang="zh-CN" altLang="en-US">
                <a:solidFill>
                  <a:schemeClr val="hlink"/>
                </a:solidFill>
                <a:ea typeface="楷体_GB2312" pitchFamily="49" charset="-122"/>
              </a:rPr>
              <a:t>电压放大倍数是最常被研究和测试的参数</a:t>
            </a:r>
          </a:p>
        </p:txBody>
      </p:sp>
      <p:graphicFrame>
        <p:nvGraphicFramePr>
          <p:cNvPr id="580625" name="Object 17"/>
          <p:cNvGraphicFramePr>
            <a:graphicFrameLocks noChangeAspect="1"/>
          </p:cNvGraphicFramePr>
          <p:nvPr/>
        </p:nvGraphicFramePr>
        <p:xfrm>
          <a:off x="6804025" y="2349500"/>
          <a:ext cx="20939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952500" imgH="457200" progId="Equation.3">
                  <p:embed/>
                </p:oleObj>
              </mc:Choice>
              <mc:Fallback>
                <p:oleObj name="公式" r:id="rId3" imgW="952500" imgH="457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349500"/>
                        <a:ext cx="2093913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0626" name="Object 18"/>
          <p:cNvGraphicFramePr>
            <a:graphicFrameLocks noChangeAspect="1"/>
          </p:cNvGraphicFramePr>
          <p:nvPr/>
        </p:nvGraphicFramePr>
        <p:xfrm>
          <a:off x="1042988" y="4724400"/>
          <a:ext cx="187166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850900" imgH="457200" progId="Equation.3">
                  <p:embed/>
                </p:oleObj>
              </mc:Choice>
              <mc:Fallback>
                <p:oleObj name="公式" r:id="rId5" imgW="8509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24400"/>
                        <a:ext cx="187166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0627" name="Object 19"/>
          <p:cNvGraphicFramePr>
            <a:graphicFrameLocks noChangeAspect="1"/>
          </p:cNvGraphicFramePr>
          <p:nvPr/>
        </p:nvGraphicFramePr>
        <p:xfrm>
          <a:off x="3986213" y="4724400"/>
          <a:ext cx="1312862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596900" imgH="457200" progId="Equation.3">
                  <p:embed/>
                </p:oleObj>
              </mc:Choice>
              <mc:Fallback>
                <p:oleObj name="公式" r:id="rId7" imgW="5969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4724400"/>
                        <a:ext cx="1312862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0628" name="Object 20"/>
          <p:cNvGraphicFramePr>
            <a:graphicFrameLocks noChangeAspect="1"/>
          </p:cNvGraphicFramePr>
          <p:nvPr/>
        </p:nvGraphicFramePr>
        <p:xfrm>
          <a:off x="6372225" y="4724400"/>
          <a:ext cx="12842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9" imgW="584200" imgH="457200" progId="Equation.3">
                  <p:embed/>
                </p:oleObj>
              </mc:Choice>
              <mc:Fallback>
                <p:oleObj name="公式" r:id="rId9" imgW="5842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724400"/>
                        <a:ext cx="12842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0629" name="Object 21"/>
          <p:cNvGraphicFramePr>
            <a:graphicFrameLocks noChangeAspect="1"/>
          </p:cNvGraphicFramePr>
          <p:nvPr/>
        </p:nvGraphicFramePr>
        <p:xfrm>
          <a:off x="395288" y="1125538"/>
          <a:ext cx="6135687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3218180" imgH="1452245" progId="Visio.Drawing.11">
                  <p:embed/>
                </p:oleObj>
              </mc:Choice>
              <mc:Fallback>
                <p:oleObj name="Visio" r:id="rId11" imgW="3218180" imgH="1452245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125538"/>
                        <a:ext cx="6135687" cy="27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31" name="Rectangle 23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0630" name="Object 22"/>
          <p:cNvGraphicFramePr>
            <a:graphicFrameLocks noChangeAspect="1"/>
          </p:cNvGraphicFramePr>
          <p:nvPr/>
        </p:nvGraphicFramePr>
        <p:xfrm>
          <a:off x="6372225" y="3357563"/>
          <a:ext cx="2598738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500" imgH="228600" progId="Equation.DSMT4">
                  <p:embed/>
                </p:oleObj>
              </mc:Choice>
              <mc:Fallback>
                <p:oleObj name="Equation" r:id="rId13" imgW="133350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357563"/>
                        <a:ext cx="2598738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0633" name="Rectangle 2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80632" name="Object 24"/>
          <p:cNvGraphicFramePr>
            <a:graphicFrameLocks noChangeAspect="1"/>
          </p:cNvGraphicFramePr>
          <p:nvPr/>
        </p:nvGraphicFramePr>
        <p:xfrm>
          <a:off x="701675" y="5719763"/>
          <a:ext cx="2773363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295400" imgH="228600" progId="Equation.DSMT4">
                  <p:embed/>
                </p:oleObj>
              </mc:Choice>
              <mc:Fallback>
                <p:oleObj name="Equation" r:id="rId15" imgW="129540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5719763"/>
                        <a:ext cx="2773363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8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8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58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8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8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8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 build="p" autoUpdateAnimBg="0"/>
      <p:bldP spid="580613" grpId="0" animBg="1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24dfb97-a049-482a-927a-a60cde4f8dbb"/>
  <p:tag name="COMMONDATA" val="eyJoZGlkIjoiMjYyNTk4NjY1N2E0MjQwNjBlYzg1Y2Y3ZGJiNWQxYT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带通&quot;,&quot;BPF&quot;]},{&quot;num&quot;:2,&quot;caseSensitive&quot;:false,&quot;fuzzyMatch&quot;:false,&quot;Score&quot;:1.0,&quot;answers&quot;:[&quot;10&quot;]},{&quot;num&quot;:3,&quot;caseSensitive&quot;:false,&quot;fuzzyMatch&quot;:false,&quot;Score&quot;:1.0,&quot;answers&quot;:[&quot;1000&quot;,&quot;1k&quot;]},{&quot;num&quot;:4,&quot;caseSensitive&quot;:false,&quot;fuzzyMatch&quot;:false,&quot;Score&quot;:1.0,&quot;answers&quot;:[&quot;100&quot;]},{&quot;num&quot;:5,&quot;caseSensitive&quot;:false,&quot;fuzzyMatch&quot;:false,&quot;Score&quot;:1.0,&quot;answers&quot;:[&quot;10&quot;]},{&quot;num&quot;:6,&quot;caseSensitive&quot;:false,&quot;fuzzyMatch&quot;:false,&quot;Score&quot;:1.0,&quot;answers&quot;:[&quot;7.07&quot;]}]"/>
  <p:tag name="PROBLEMSCORE" val="6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76"/>
  <p:tag name="MOOCFILE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34"/>
  <p:tag name="MOOCFILE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OOCVIDEO" val="59035"/>
  <p:tag name="MOOCFILE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BLANK" val="[{&quot;num&quot;:1,&quot;caseSensitive&quot;:false,&quot;fuzzyMatch&quot;:false,&quot;Score&quot;:1.0,&quot;answers&quot;:[&quot;大&quot;]},{&quot;num&quot;:2,&quot;caseSensitive&quot;:false,&quot;fuzzyMatch&quot;:false,&quot;Score&quot;:1.0,&quot;answers&quot;:[&quot;小&quot;]},{&quot;num&quot;:3,&quot;caseSensitive&quot;:false,&quot;fuzzyMatch&quot;:false,&quot;Score&quot;:1.0,&quot;answers&quot;:[&quot;小&quot;]},{&quot;num&quot;:4,&quot;caseSensitive&quot;:false,&quot;fuzzyMatch&quot;:false,&quot;Score&quot;:1.0,&quot;answers&quot;:[&quot;大&quot;]}]"/>
  <p:tag name="PROBLEMSCORE" val="4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默认设计模板">
  <a:themeElements>
    <a:clrScheme name="默认设计模板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6"/>
      </a:hlink>
      <a:folHlink>
        <a:srgbClr val="292929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FF0000"/>
        </a:hlink>
        <a:folHlink>
          <a:srgbClr val="11111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6"/>
        </a:hlink>
        <a:folHlink>
          <a:srgbClr val="2929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11295</TotalTime>
  <Words>1923</Words>
  <Application>Microsoft Office PowerPoint</Application>
  <PresentationFormat>全屏显示(4:3)</PresentationFormat>
  <Paragraphs>275</Paragraphs>
  <Slides>32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Monotype Sorts</vt:lpstr>
      <vt:lpstr>黑体</vt:lpstr>
      <vt:lpstr>楷体_GB2312</vt:lpstr>
      <vt:lpstr>宋体</vt:lpstr>
      <vt:lpstr>Microsoft Yahei</vt:lpstr>
      <vt:lpstr>Microsoft Yahei</vt:lpstr>
      <vt:lpstr>Arial</vt:lpstr>
      <vt:lpstr>Calibri</vt:lpstr>
      <vt:lpstr>Times New Roman</vt:lpstr>
      <vt:lpstr>Verdana</vt:lpstr>
      <vt:lpstr>Wingdings</vt:lpstr>
      <vt:lpstr>默认设计模板</vt:lpstr>
      <vt:lpstr>Microsoft Visio 2003-2010 Drawing</vt:lpstr>
      <vt:lpstr>Paintbrush Picture</vt:lpstr>
      <vt:lpstr>Visio</vt:lpstr>
      <vt:lpstr>公式</vt:lpstr>
      <vt:lpstr>Equation</vt:lpstr>
      <vt:lpstr>Photo Editor 照片</vt:lpstr>
      <vt:lpstr>MathType 7.0 Equation</vt:lpstr>
      <vt:lpstr>第4章 模拟集成运算放大器及应用</vt:lpstr>
      <vt:lpstr>第4章 模拟集成运算放大器及应用</vt:lpstr>
      <vt:lpstr>PowerPoint 演示文稿</vt:lpstr>
      <vt:lpstr>基本概念</vt:lpstr>
      <vt:lpstr>PowerPoint 演示文稿</vt:lpstr>
      <vt:lpstr>4.1  放大电路概述及其主要性能指标</vt:lpstr>
      <vt:lpstr>4.1  放大电路概述及其主要性能指标</vt:lpstr>
      <vt:lpstr> 二、 放大电路的方框图及其主要性能指标</vt:lpstr>
      <vt:lpstr> 二、 放大电路的方框图及其主要性能指标</vt:lpstr>
      <vt:lpstr>2. 输入电阻和输出电阻</vt:lpstr>
      <vt:lpstr>二、 放大电路的方框图及其主要性能指标</vt:lpstr>
      <vt:lpstr>PowerPoint 演示文稿</vt:lpstr>
      <vt:lpstr>3、通频带</vt:lpstr>
      <vt:lpstr>二、 放大电路的方框图及其主要性能指标</vt:lpstr>
      <vt:lpstr>PowerPoint 演示文稿</vt:lpstr>
      <vt:lpstr>PowerPoint 演示文稿</vt:lpstr>
      <vt:lpstr>4.2  模拟集成电路运算放大器</vt:lpstr>
      <vt:lpstr>4.2  模拟集成电路运算放大器</vt:lpstr>
      <vt:lpstr>PowerPoint 演示文稿</vt:lpstr>
      <vt:lpstr>PowerPoint 演示文稿</vt:lpstr>
      <vt:lpstr>三、集成运放的符号及电压传输特性</vt:lpstr>
      <vt:lpstr>通用型集成运放的管脚说明</vt:lpstr>
      <vt:lpstr>通用型集成运放的管脚说明</vt:lpstr>
      <vt:lpstr>2．集成运算放大器的电路模型</vt:lpstr>
      <vt:lpstr>3、电压传输特性:输出电压与输入电压的函数关系</vt:lpstr>
      <vt:lpstr>4.3  理想集成运算放大器</vt:lpstr>
      <vt:lpstr>4.3  理想集成运算放大器</vt:lpstr>
      <vt:lpstr>二、理想运放工作在线性区的特点</vt:lpstr>
      <vt:lpstr>2.工作在线性区的特点</vt:lpstr>
      <vt:lpstr>三、理想运放工作在非线性区的特点</vt:lpstr>
      <vt:lpstr>2.理想运放工作在非线性区的特点：</vt:lpstr>
      <vt:lpstr>第4章 模拟集成运算放大电路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xie huan</cp:lastModifiedBy>
  <cp:revision>736</cp:revision>
  <dcterms:created xsi:type="dcterms:W3CDTF">2113-01-01T00:00:00Z</dcterms:created>
  <dcterms:modified xsi:type="dcterms:W3CDTF">2023-09-25T11:59:36Z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F16EEB531006408B87ABF60E9965B87E</vt:lpwstr>
  </property>
  <property fmtid="{D5CDD505-2E9C-101B-9397-08002B2CF9AE}" pid="3" name="KSOProductBuildVer">
    <vt:lpwstr>2052-11.1.0.14309</vt:lpwstr>
  </property>
</Properties>
</file>